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notesMasterIdLst>
    <p:notesMasterId r:id="rId29"/>
  </p:notesMasterIdLst>
  <p:sldIdLst>
    <p:sldId id="257" r:id="rId2"/>
    <p:sldId id="258" r:id="rId3"/>
    <p:sldId id="320" r:id="rId4"/>
    <p:sldId id="295" r:id="rId5"/>
    <p:sldId id="267" r:id="rId6"/>
    <p:sldId id="273" r:id="rId7"/>
    <p:sldId id="269" r:id="rId8"/>
    <p:sldId id="316" r:id="rId9"/>
    <p:sldId id="280" r:id="rId10"/>
    <p:sldId id="281" r:id="rId11"/>
    <p:sldId id="321" r:id="rId12"/>
    <p:sldId id="259" r:id="rId13"/>
    <p:sldId id="282" r:id="rId14"/>
    <p:sldId id="270" r:id="rId15"/>
    <p:sldId id="285" r:id="rId16"/>
    <p:sldId id="284" r:id="rId17"/>
    <p:sldId id="299" r:id="rId18"/>
    <p:sldId id="271" r:id="rId19"/>
    <p:sldId id="286" r:id="rId20"/>
    <p:sldId id="300" r:id="rId21"/>
    <p:sldId id="318" r:id="rId22"/>
    <p:sldId id="302" r:id="rId23"/>
    <p:sldId id="303" r:id="rId24"/>
    <p:sldId id="319" r:id="rId25"/>
    <p:sldId id="287" r:id="rId26"/>
    <p:sldId id="304" r:id="rId27"/>
    <p:sldId id="305"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EE1E6"/>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692" autoAdjust="0"/>
    <p:restoredTop sz="94636" autoAdjust="0"/>
  </p:normalViewPr>
  <p:slideViewPr>
    <p:cSldViewPr snapToGrid="0">
      <p:cViewPr varScale="1">
        <p:scale>
          <a:sx n="68" d="100"/>
          <a:sy n="68" d="100"/>
        </p:scale>
        <p:origin x="442" y="2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26552B-0D53-43E9-A9DF-E1290AA78101}" type="datetimeFigureOut">
              <a:rPr lang="en-US" smtClean="0"/>
              <a:t>5/25/2023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D1FACA-A15F-4968-B46C-B41C2DF48B35}" type="slidenum">
              <a:rPr lang="en-US" smtClean="0"/>
              <a:t>‹#›</a:t>
            </a:fld>
            <a:endParaRPr lang="en-US"/>
          </a:p>
        </p:txBody>
      </p:sp>
    </p:spTree>
    <p:extLst>
      <p:ext uri="{BB962C8B-B14F-4D97-AF65-F5344CB8AC3E}">
        <p14:creationId xmlns:p14="http://schemas.microsoft.com/office/powerpoint/2010/main" val="2963976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DD1FACA-A15F-4968-B46C-B41C2DF48B35}" type="slidenum">
              <a:rPr lang="en-US" smtClean="0"/>
              <a:t>14</a:t>
            </a:fld>
            <a:endParaRPr lang="en-US"/>
          </a:p>
        </p:txBody>
      </p:sp>
    </p:spTree>
    <p:extLst>
      <p:ext uri="{BB962C8B-B14F-4D97-AF65-F5344CB8AC3E}">
        <p14:creationId xmlns:p14="http://schemas.microsoft.com/office/powerpoint/2010/main" val="26749057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5/25/2023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5/25/2023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5/25/2023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5/25/2023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5/25/2023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5/25/2023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5/25/2023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5/25/2023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5/25/2023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5/25/2023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5/25/2023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5/25/2023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javascript.info/primitives-methods#a-primitive-as-an-object" TargetMode="External"/><Relationship Id="rId7" Type="http://schemas.openxmlformats.org/officeDocument/2006/relationships/image" Target="../media/image9.png"/><Relationship Id="rId2" Type="http://schemas.openxmlformats.org/officeDocument/2006/relationships/hyperlink" Target="https://javascript.info/variables#a-variable" TargetMode="Externa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hyperlink" Target="https://www.w3schools.com/js/js_strict.asp" TargetMode="External"/><Relationship Id="rId10" Type="http://schemas.openxmlformats.org/officeDocument/2006/relationships/image" Target="../media/image12.png"/><Relationship Id="rId4" Type="http://schemas.openxmlformats.org/officeDocument/2006/relationships/hyperlink" Target="https://developer.mozilla.org/en-US/docs/Web/JavaScript/Reference/Lexical_grammar#Keywords" TargetMode="External"/><Relationship Id="rId9"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www.w3schools.com/js/js_scope.asp" TargetMode="Externa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8" Type="http://schemas.openxmlformats.org/officeDocument/2006/relationships/hyperlink" Target="https://javascript.info/types#the-null-value" TargetMode="External"/><Relationship Id="rId3" Type="http://schemas.openxmlformats.org/officeDocument/2006/relationships/hyperlink" Target="https://javascript.info/types#number" TargetMode="External"/><Relationship Id="rId7" Type="http://schemas.openxmlformats.org/officeDocument/2006/relationships/hyperlink" Target="https://javascript.info/types#boolean-logical-type" TargetMode="External"/><Relationship Id="rId2" Type="http://schemas.openxmlformats.org/officeDocument/2006/relationships/hyperlink" Target="https://javascript.info/types" TargetMode="External"/><Relationship Id="rId1" Type="http://schemas.openxmlformats.org/officeDocument/2006/relationships/slideLayout" Target="../slideLayouts/slideLayout2.xml"/><Relationship Id="rId6" Type="http://schemas.openxmlformats.org/officeDocument/2006/relationships/hyperlink" Target="https://developer.mozilla.org/en-US/docs/Web/JavaScript/Reference/Template_literals" TargetMode="External"/><Relationship Id="rId5" Type="http://schemas.openxmlformats.org/officeDocument/2006/relationships/hyperlink" Target="https://javascript.info/types#string" TargetMode="External"/><Relationship Id="rId4" Type="http://schemas.openxmlformats.org/officeDocument/2006/relationships/hyperlink" Target="https://javascript.info/types#bigint" TargetMode="External"/><Relationship Id="rId9" Type="http://schemas.openxmlformats.org/officeDocument/2006/relationships/hyperlink" Target="https://javascript.info/types#the-undefined-value"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javascript.info/types#objects-and-symbols" TargetMode="External"/><Relationship Id="rId2" Type="http://schemas.openxmlformats.org/officeDocument/2006/relationships/hyperlink" Target="https://javascript.info/types" TargetMode="External"/><Relationship Id="rId1" Type="http://schemas.openxmlformats.org/officeDocument/2006/relationships/slideLayout" Target="../slideLayouts/slideLayout2.xml"/><Relationship Id="rId5" Type="http://schemas.openxmlformats.org/officeDocument/2006/relationships/hyperlink" Target="https://javascript.info/symbol" TargetMode="External"/><Relationship Id="rId4" Type="http://schemas.openxmlformats.org/officeDocument/2006/relationships/hyperlink" Target="https://javascript.info/types#type-typeof"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developer.mozilla.org/en-US/docs/Learn/JavaScript/First_steps/A_first_splash"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hyperlink" Target="https://javascript.info/operators#terms-unary-binary-operand" TargetMode="External"/></Relationships>
</file>

<file path=ppt/slides/_rels/slide15.xml.rels><?xml version="1.0" encoding="UTF-8" standalone="yes"?>
<Relationships xmlns="http://schemas.openxmlformats.org/package/2006/relationships"><Relationship Id="rId2" Type="http://schemas.openxmlformats.org/officeDocument/2006/relationships/hyperlink" Target="https://javascript.info/operators"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developer.mozilla.org/en/JavaScript/Reference/operators/operator_precedence" TargetMode="External"/><Relationship Id="rId2" Type="http://schemas.openxmlformats.org/officeDocument/2006/relationships/hyperlink" Target="https://javascript.info/operators#operator-precedence" TargetMode="Externa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hyperlink" Target="https://javascript.info/object#copying-by-reference"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eveloper.mozilla.org/en-US/docs/Glossary/Truthy" TargetMode="External"/><Relationship Id="rId7" Type="http://schemas.openxmlformats.org/officeDocument/2006/relationships/image" Target="../media/image23.png"/><Relationship Id="rId2" Type="http://schemas.openxmlformats.org/officeDocument/2006/relationships/hyperlink" Target="https://javascript.info/logical-operators" TargetMode="Externa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hyperlink" Target="https://developer.mozilla.org/en-US/docs/Glossary/Falsy" TargetMode="External"/></Relationships>
</file>

<file path=ppt/slides/_rels/slide19.xml.rels><?xml version="1.0" encoding="UTF-8" standalone="yes"?>
<Relationships xmlns="http://schemas.openxmlformats.org/package/2006/relationships"><Relationship Id="rId2" Type="http://schemas.openxmlformats.org/officeDocument/2006/relationships/hyperlink" Target="https://javascript.info/type-conversion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JavaScript"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s://developer.mozilla.org/en-US/docs/Web/JavaScript/Reference/Global_Objects/Math"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javascript.info/weakmap-weakset#weakmap" TargetMode="External"/><Relationship Id="rId2" Type="http://schemas.openxmlformats.org/officeDocument/2006/relationships/hyperlink" Target="https://javascript.info/map-set#map" TargetMode="Externa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hyperlink" Target="https://javascript.info/weakmap-weakset#weakmap" TargetMode="Externa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hyperlink" Target="https://javascript.info/map-set#set"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hyperlink" Target="https://javascript.info/weakmap-weakset#weakset"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javascript.info/alert-prompt-confirm"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javascript.info/json"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hyperlink" Target="https://javascript.info/json#json-pars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s://javascript.info/debugging-chrome" TargetMode="Externa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w3schools.com/js/default.asp"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javascript.info/" TargetMode="External"/><Relationship Id="rId2" Type="http://schemas.openxmlformats.org/officeDocument/2006/relationships/hyperlink" Target="https://developer.mozilla.org/en-US/docs/Web/JavaScript/Guide" TargetMode="External"/><Relationship Id="rId1" Type="http://schemas.openxmlformats.org/officeDocument/2006/relationships/slideLayout" Target="../slideLayouts/slideLayout2.xml"/><Relationship Id="rId4" Type="http://schemas.openxmlformats.org/officeDocument/2006/relationships/hyperlink" Target="https://en.wikipedia.org/wiki/JavaScript" TargetMode="External"/></Relationships>
</file>

<file path=ppt/slides/_rels/slide7.xml.rels><?xml version="1.0" encoding="UTF-8" standalone="yes"?>
<Relationships xmlns="http://schemas.openxmlformats.org/package/2006/relationships"><Relationship Id="rId2" Type="http://schemas.openxmlformats.org/officeDocument/2006/relationships/hyperlink" Target="https://developer.mozilla.org/en-US/docs/Web/JavaScript"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w3schools.com/js/js_versions.asp"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eveloper.mozilla.org/en-US/docs/Learn/JavaScript/First_steps/Variables#The_difference_between_var_and_let" TargetMode="External"/><Relationship Id="rId2" Type="http://schemas.openxmlformats.org/officeDocument/2006/relationships/hyperlink" Target="https://developer.mozilla.org/en-US/docs/Learn/Getting_started_with_the_web/JavaScript_basics" TargetMode="Externa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s://developer.mozilla.org/en-US/docs/Web/JavaScript/Reference/Statements/var#var_hoist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solidFill>
                  <a:schemeClr val="tx1"/>
                </a:solidFill>
              </a:rPr>
              <a:t>JavaScript</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1794489" cy="672259"/>
          </a:xfrm>
        </p:spPr>
        <p:txBody>
          <a:bodyPr>
            <a:normAutofit/>
          </a:bodyPr>
          <a:lstStyle/>
          <a:p>
            <a:r>
              <a:rPr lang="en-US" sz="2800" dirty="0">
                <a:latin typeface="+mj-lt"/>
              </a:rPr>
              <a:t>.NET</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29675-B480-4395-9E0B-1B9D305BED1C}"/>
              </a:ext>
            </a:extLst>
          </p:cNvPr>
          <p:cNvSpPr>
            <a:spLocks noGrp="1"/>
          </p:cNvSpPr>
          <p:nvPr>
            <p:ph type="title"/>
          </p:nvPr>
        </p:nvSpPr>
        <p:spPr>
          <a:xfrm>
            <a:off x="1091821" y="286603"/>
            <a:ext cx="9330520" cy="1450757"/>
          </a:xfrm>
        </p:spPr>
        <p:txBody>
          <a:bodyPr>
            <a:normAutofit/>
          </a:bodyPr>
          <a:lstStyle/>
          <a:p>
            <a:r>
              <a:rPr lang="en-US" dirty="0">
                <a:solidFill>
                  <a:schemeClr val="tx1"/>
                </a:solidFill>
              </a:rPr>
              <a:t>Variable Declaration Rules</a:t>
            </a:r>
            <a:br>
              <a:rPr lang="en-US" dirty="0"/>
            </a:br>
            <a:r>
              <a:rPr lang="en-US" sz="1400" dirty="0">
                <a:hlinkClick r:id="rId2"/>
              </a:rPr>
              <a:t>https://javascript.info/variables#a-variable</a:t>
            </a:r>
            <a:endParaRPr lang="en-US" dirty="0"/>
          </a:p>
        </p:txBody>
      </p:sp>
      <p:sp>
        <p:nvSpPr>
          <p:cNvPr id="6" name="Rectangle 5">
            <a:extLst>
              <a:ext uri="{FF2B5EF4-FFF2-40B4-BE49-F238E27FC236}">
                <a16:creationId xmlns:a16="http://schemas.microsoft.com/office/drawing/2014/main" id="{9BC7A5B5-2854-47C6-899D-113EBD0FC947}"/>
              </a:ext>
            </a:extLst>
          </p:cNvPr>
          <p:cNvSpPr/>
          <p:nvPr/>
        </p:nvSpPr>
        <p:spPr>
          <a:xfrm>
            <a:off x="458718" y="1882426"/>
            <a:ext cx="6574265" cy="4524315"/>
          </a:xfrm>
          <a:prstGeom prst="rect">
            <a:avLst/>
          </a:prstGeom>
          <a:noFill/>
        </p:spPr>
        <p:txBody>
          <a:bodyPr wrap="square">
            <a:spAutoFit/>
          </a:bodyPr>
          <a:lstStyle/>
          <a:p>
            <a:pPr marL="285750" indent="-285750">
              <a:buFont typeface="Arial" panose="020B0604020202020204" pitchFamily="34" charset="0"/>
              <a:buChar char="•"/>
            </a:pPr>
            <a:r>
              <a:rPr lang="en-US" dirty="0"/>
              <a:t>Variables objects with helper methods. </a:t>
            </a:r>
            <a:r>
              <a:rPr lang="en-US" dirty="0">
                <a:hlinkClick r:id="rId3"/>
              </a:rPr>
              <a:t>(more)</a:t>
            </a:r>
            <a:r>
              <a:rPr lang="en-US" dirty="0"/>
              <a:t> </a:t>
            </a:r>
          </a:p>
          <a:p>
            <a:pPr marL="285750" indent="-285750">
              <a:buFont typeface="Arial" panose="020B0604020202020204" pitchFamily="34" charset="0"/>
              <a:buChar char="•"/>
            </a:pPr>
            <a:r>
              <a:rPr lang="en-US" dirty="0"/>
              <a:t>You don’t have to declare variable types in JavaScript. </a:t>
            </a:r>
          </a:p>
          <a:p>
            <a:pPr marL="285750" indent="-285750">
              <a:buFont typeface="Arial" panose="020B0604020202020204" pitchFamily="34" charset="0"/>
              <a:buChar char="•"/>
            </a:pPr>
            <a:r>
              <a:rPr lang="en-US" dirty="0"/>
              <a:t>Numbers don’t need quotes, but strings and chars do.</a:t>
            </a:r>
          </a:p>
          <a:p>
            <a:pPr marL="285750" indent="-285750">
              <a:buFont typeface="Arial" panose="020B0604020202020204" pitchFamily="34" charset="0"/>
              <a:buChar char="•"/>
            </a:pPr>
            <a:r>
              <a:rPr lang="en-US" dirty="0"/>
              <a:t>You an declare multiple variables in one line.</a:t>
            </a:r>
          </a:p>
          <a:p>
            <a:pPr marL="285750" indent="-285750">
              <a:buFont typeface="Arial" panose="020B0604020202020204" pitchFamily="34" charset="0"/>
              <a:buChar char="•"/>
            </a:pPr>
            <a:r>
              <a:rPr lang="en-US" dirty="0"/>
              <a:t>camelCase is conventionally used for variables</a:t>
            </a:r>
          </a:p>
          <a:p>
            <a:pPr marL="285750" indent="-285750">
              <a:buFont typeface="Arial" panose="020B0604020202020204" pitchFamily="34" charset="0"/>
              <a:buChar char="•"/>
            </a:pPr>
            <a:r>
              <a:rPr lang="en-US" dirty="0"/>
              <a:t>Variables cannot start with a number.</a:t>
            </a:r>
          </a:p>
          <a:p>
            <a:pPr marL="285750" indent="-285750">
              <a:buFont typeface="Arial" panose="020B0604020202020204" pitchFamily="34" charset="0"/>
              <a:buChar char="•"/>
            </a:pPr>
            <a:r>
              <a:rPr lang="en-US" dirty="0"/>
              <a:t>Variables are case-sensitive.</a:t>
            </a:r>
          </a:p>
          <a:p>
            <a:pPr marL="285750" indent="-285750">
              <a:buFont typeface="Arial" panose="020B0604020202020204" pitchFamily="34" charset="0"/>
              <a:buChar char="•"/>
            </a:pPr>
            <a:r>
              <a:rPr lang="en-US" dirty="0"/>
              <a:t>Conventionally, chars (0-9, a-z, A-Z) are used for variables. </a:t>
            </a:r>
          </a:p>
          <a:p>
            <a:pPr marL="285750" indent="-285750">
              <a:buFont typeface="Arial" panose="020B0604020202020204" pitchFamily="34" charset="0"/>
              <a:buChar char="•"/>
            </a:pPr>
            <a:r>
              <a:rPr lang="en-US" dirty="0"/>
              <a:t>Don’t use </a:t>
            </a:r>
            <a:r>
              <a:rPr lang="en-US" dirty="0">
                <a:hlinkClick r:id="rId4"/>
              </a:rPr>
              <a:t>JS keywords</a:t>
            </a:r>
            <a:r>
              <a:rPr lang="en-US" dirty="0"/>
              <a:t>.</a:t>
            </a:r>
          </a:p>
          <a:p>
            <a:pPr marL="285750" indent="-285750">
              <a:buFont typeface="Arial" panose="020B0604020202020204" pitchFamily="34" charset="0"/>
              <a:buChar char="•"/>
            </a:pPr>
            <a:r>
              <a:rPr lang="en-US" dirty="0"/>
              <a:t>Place </a:t>
            </a:r>
            <a:r>
              <a:rPr lang="en-US" b="1" i="1" dirty="0"/>
              <a:t>“</a:t>
            </a:r>
            <a:r>
              <a:rPr lang="en-US" b="1" i="1" dirty="0">
                <a:hlinkClick r:id="rId5"/>
              </a:rPr>
              <a:t>use strict</a:t>
            </a:r>
            <a:r>
              <a:rPr lang="en-US" b="1" i="1" dirty="0"/>
              <a:t>”;</a:t>
            </a:r>
            <a:r>
              <a:rPr lang="en-US" dirty="0"/>
              <a:t> at the top of .</a:t>
            </a:r>
            <a:r>
              <a:rPr lang="en-US" dirty="0" err="1">
                <a:solidFill>
                  <a:srgbClr val="FF0000"/>
                </a:solidFill>
              </a:rPr>
              <a:t>js</a:t>
            </a:r>
            <a:r>
              <a:rPr lang="en-US" dirty="0"/>
              <a:t> files to enforce newer conventions (like declaring a variable before defining it).</a:t>
            </a:r>
          </a:p>
          <a:p>
            <a:pPr marL="285750" indent="-285750">
              <a:buFont typeface="Arial" panose="020B0604020202020204" pitchFamily="34" charset="0"/>
              <a:buChar char="•"/>
            </a:pPr>
            <a:r>
              <a:rPr lang="en-US" dirty="0"/>
              <a:t>Declare an unchanging variable with </a:t>
            </a:r>
            <a:r>
              <a:rPr lang="en-US" b="1" i="1" dirty="0"/>
              <a:t>const</a:t>
            </a:r>
            <a:r>
              <a:rPr lang="en-US" dirty="0"/>
              <a:t>.</a:t>
            </a:r>
            <a:endParaRPr lang="en-US" b="1" i="1" dirty="0"/>
          </a:p>
          <a:p>
            <a:pPr marL="285750" indent="-285750">
              <a:buFont typeface="Arial" panose="020B0604020202020204" pitchFamily="34" charset="0"/>
              <a:buChar char="•"/>
            </a:pPr>
            <a:r>
              <a:rPr lang="en-US" dirty="0"/>
              <a:t>Use ALL CAPS for const variables known before compile-time.</a:t>
            </a:r>
          </a:p>
          <a:p>
            <a:pPr marL="285750" indent="-285750">
              <a:buFont typeface="Arial" panose="020B0604020202020204" pitchFamily="34" charset="0"/>
              <a:buChar char="•"/>
            </a:pPr>
            <a:r>
              <a:rPr lang="en-US" dirty="0"/>
              <a:t>Use </a:t>
            </a:r>
            <a:r>
              <a:rPr lang="en-US" u="sng" dirty="0"/>
              <a:t>meaningful</a:t>
            </a:r>
            <a:r>
              <a:rPr lang="en-US" dirty="0"/>
              <a:t> names for variables.</a:t>
            </a:r>
          </a:p>
          <a:p>
            <a:pPr marL="285750" indent="-285750">
              <a:buFont typeface="Arial" panose="020B0604020202020204" pitchFamily="34" charset="0"/>
              <a:buChar char="•"/>
            </a:pPr>
            <a:r>
              <a:rPr lang="en-US" dirty="0"/>
              <a:t>JS is </a:t>
            </a:r>
            <a:r>
              <a:rPr lang="en-US" b="1" i="1" dirty="0"/>
              <a:t>dynamically typed</a:t>
            </a:r>
            <a:r>
              <a:rPr lang="en-US" dirty="0"/>
              <a:t>. This means a variable can be a string and then be a number and then be a float.</a:t>
            </a:r>
          </a:p>
        </p:txBody>
      </p:sp>
      <p:pic>
        <p:nvPicPr>
          <p:cNvPr id="7" name="Picture 6">
            <a:extLst>
              <a:ext uri="{FF2B5EF4-FFF2-40B4-BE49-F238E27FC236}">
                <a16:creationId xmlns:a16="http://schemas.microsoft.com/office/drawing/2014/main" id="{EBCEEDC8-8651-4528-A34B-FCEC235C1B19}"/>
              </a:ext>
            </a:extLst>
          </p:cNvPr>
          <p:cNvPicPr>
            <a:picLocks noChangeAspect="1"/>
          </p:cNvPicPr>
          <p:nvPr/>
        </p:nvPicPr>
        <p:blipFill>
          <a:blip r:embed="rId6"/>
          <a:stretch>
            <a:fillRect/>
          </a:stretch>
        </p:blipFill>
        <p:spPr>
          <a:xfrm>
            <a:off x="7032983" y="2482590"/>
            <a:ext cx="4700298" cy="260610"/>
          </a:xfrm>
          <a:prstGeom prst="rect">
            <a:avLst/>
          </a:prstGeom>
          <a:ln w="25400">
            <a:solidFill>
              <a:schemeClr val="accent2"/>
            </a:solidFill>
          </a:ln>
          <a:effectLst/>
        </p:spPr>
      </p:pic>
      <p:pic>
        <p:nvPicPr>
          <p:cNvPr id="8" name="Picture 7">
            <a:extLst>
              <a:ext uri="{FF2B5EF4-FFF2-40B4-BE49-F238E27FC236}">
                <a16:creationId xmlns:a16="http://schemas.microsoft.com/office/drawing/2014/main" id="{991DF5CF-547E-4588-BF23-6EEB027A4CC7}"/>
              </a:ext>
            </a:extLst>
          </p:cNvPr>
          <p:cNvPicPr>
            <a:picLocks noChangeAspect="1"/>
          </p:cNvPicPr>
          <p:nvPr/>
        </p:nvPicPr>
        <p:blipFill>
          <a:blip r:embed="rId7"/>
          <a:stretch>
            <a:fillRect/>
          </a:stretch>
        </p:blipFill>
        <p:spPr>
          <a:xfrm>
            <a:off x="7032983" y="3835378"/>
            <a:ext cx="4700298" cy="914900"/>
          </a:xfrm>
          <a:prstGeom prst="rect">
            <a:avLst/>
          </a:prstGeom>
          <a:ln w="25400">
            <a:solidFill>
              <a:schemeClr val="accent2"/>
            </a:solidFill>
          </a:ln>
          <a:effectLst/>
        </p:spPr>
      </p:pic>
      <p:pic>
        <p:nvPicPr>
          <p:cNvPr id="9" name="Picture 8">
            <a:extLst>
              <a:ext uri="{FF2B5EF4-FFF2-40B4-BE49-F238E27FC236}">
                <a16:creationId xmlns:a16="http://schemas.microsoft.com/office/drawing/2014/main" id="{46C59B3D-1479-47BF-9F30-0525D73809D1}"/>
              </a:ext>
            </a:extLst>
          </p:cNvPr>
          <p:cNvPicPr>
            <a:picLocks noChangeAspect="1"/>
          </p:cNvPicPr>
          <p:nvPr/>
        </p:nvPicPr>
        <p:blipFill>
          <a:blip r:embed="rId8"/>
          <a:stretch>
            <a:fillRect/>
          </a:stretch>
        </p:blipFill>
        <p:spPr>
          <a:xfrm>
            <a:off x="7032983" y="3084631"/>
            <a:ext cx="4700298" cy="404397"/>
          </a:xfrm>
          <a:prstGeom prst="rect">
            <a:avLst/>
          </a:prstGeom>
          <a:ln w="25400">
            <a:solidFill>
              <a:schemeClr val="accent2"/>
            </a:solidFill>
          </a:ln>
          <a:effectLst/>
        </p:spPr>
      </p:pic>
      <p:pic>
        <p:nvPicPr>
          <p:cNvPr id="10" name="Picture 9">
            <a:extLst>
              <a:ext uri="{FF2B5EF4-FFF2-40B4-BE49-F238E27FC236}">
                <a16:creationId xmlns:a16="http://schemas.microsoft.com/office/drawing/2014/main" id="{DB423678-46A9-44F4-9394-C2FEEC67CC33}"/>
              </a:ext>
            </a:extLst>
          </p:cNvPr>
          <p:cNvPicPr>
            <a:picLocks noChangeAspect="1"/>
          </p:cNvPicPr>
          <p:nvPr/>
        </p:nvPicPr>
        <p:blipFill>
          <a:blip r:embed="rId9"/>
          <a:stretch>
            <a:fillRect/>
          </a:stretch>
        </p:blipFill>
        <p:spPr>
          <a:xfrm>
            <a:off x="7032983" y="5170470"/>
            <a:ext cx="4700298" cy="436281"/>
          </a:xfrm>
          <a:prstGeom prst="rect">
            <a:avLst/>
          </a:prstGeom>
          <a:ln w="25400">
            <a:solidFill>
              <a:schemeClr val="accent2"/>
            </a:solidFill>
          </a:ln>
          <a:effectLst/>
        </p:spPr>
      </p:pic>
      <p:cxnSp>
        <p:nvCxnSpPr>
          <p:cNvPr id="12" name="Straight Arrow Connector 11">
            <a:extLst>
              <a:ext uri="{FF2B5EF4-FFF2-40B4-BE49-F238E27FC236}">
                <a16:creationId xmlns:a16="http://schemas.microsoft.com/office/drawing/2014/main" id="{81F99080-4E4B-44E1-8310-108E200BBD55}"/>
              </a:ext>
            </a:extLst>
          </p:cNvPr>
          <p:cNvCxnSpPr>
            <a:cxnSpLocks/>
            <a:endCxn id="7" idx="1"/>
          </p:cNvCxnSpPr>
          <p:nvPr/>
        </p:nvCxnSpPr>
        <p:spPr>
          <a:xfrm flipV="1">
            <a:off x="5990321" y="2612895"/>
            <a:ext cx="1042662" cy="26851"/>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81DC6932-3869-445C-8A42-43C8D8134669}"/>
              </a:ext>
            </a:extLst>
          </p:cNvPr>
          <p:cNvCxnSpPr>
            <a:cxnSpLocks/>
            <a:endCxn id="7" idx="1"/>
          </p:cNvCxnSpPr>
          <p:nvPr/>
        </p:nvCxnSpPr>
        <p:spPr>
          <a:xfrm flipV="1">
            <a:off x="5102619" y="2612895"/>
            <a:ext cx="1930364" cy="310445"/>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5" name="Straight Arrow Connector 14">
            <a:extLst>
              <a:ext uri="{FF2B5EF4-FFF2-40B4-BE49-F238E27FC236}">
                <a16:creationId xmlns:a16="http://schemas.microsoft.com/office/drawing/2014/main" id="{A85BCC3F-6772-4CDC-8344-9A782DB5F61F}"/>
              </a:ext>
            </a:extLst>
          </p:cNvPr>
          <p:cNvCxnSpPr>
            <a:cxnSpLocks/>
            <a:endCxn id="9" idx="1"/>
          </p:cNvCxnSpPr>
          <p:nvPr/>
        </p:nvCxnSpPr>
        <p:spPr>
          <a:xfrm>
            <a:off x="5322876" y="3187051"/>
            <a:ext cx="1710107" cy="99779"/>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7" name="Straight Arrow Connector 16">
            <a:extLst>
              <a:ext uri="{FF2B5EF4-FFF2-40B4-BE49-F238E27FC236}">
                <a16:creationId xmlns:a16="http://schemas.microsoft.com/office/drawing/2014/main" id="{9BA78F39-7BB8-4020-813C-33CA61440594}"/>
              </a:ext>
            </a:extLst>
          </p:cNvPr>
          <p:cNvCxnSpPr>
            <a:cxnSpLocks/>
          </p:cNvCxnSpPr>
          <p:nvPr/>
        </p:nvCxnSpPr>
        <p:spPr>
          <a:xfrm flipV="1">
            <a:off x="6167194" y="4029619"/>
            <a:ext cx="1377475" cy="792673"/>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6" name="Straight Arrow Connector 25">
            <a:extLst>
              <a:ext uri="{FF2B5EF4-FFF2-40B4-BE49-F238E27FC236}">
                <a16:creationId xmlns:a16="http://schemas.microsoft.com/office/drawing/2014/main" id="{B8E940E1-0F66-4455-8B1F-07CF9877EFD7}"/>
              </a:ext>
            </a:extLst>
          </p:cNvPr>
          <p:cNvCxnSpPr>
            <a:cxnSpLocks/>
            <a:endCxn id="7" idx="1"/>
          </p:cNvCxnSpPr>
          <p:nvPr/>
        </p:nvCxnSpPr>
        <p:spPr>
          <a:xfrm>
            <a:off x="5930251" y="2352285"/>
            <a:ext cx="1102732" cy="260610"/>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pic>
        <p:nvPicPr>
          <p:cNvPr id="35" name="Picture 34">
            <a:extLst>
              <a:ext uri="{FF2B5EF4-FFF2-40B4-BE49-F238E27FC236}">
                <a16:creationId xmlns:a16="http://schemas.microsoft.com/office/drawing/2014/main" id="{46AB5C52-CCAE-44AC-8C37-9EDF64A70B9C}"/>
              </a:ext>
            </a:extLst>
          </p:cNvPr>
          <p:cNvPicPr>
            <a:picLocks noChangeAspect="1"/>
          </p:cNvPicPr>
          <p:nvPr/>
        </p:nvPicPr>
        <p:blipFill>
          <a:blip r:embed="rId10"/>
          <a:stretch>
            <a:fillRect/>
          </a:stretch>
        </p:blipFill>
        <p:spPr>
          <a:xfrm>
            <a:off x="7032983" y="5897638"/>
            <a:ext cx="4700298" cy="866891"/>
          </a:xfrm>
          <a:prstGeom prst="rect">
            <a:avLst/>
          </a:prstGeom>
          <a:ln w="25400">
            <a:solidFill>
              <a:schemeClr val="accent2"/>
            </a:solidFill>
          </a:ln>
          <a:effectLst/>
        </p:spPr>
      </p:pic>
      <p:cxnSp>
        <p:nvCxnSpPr>
          <p:cNvPr id="36" name="Straight Arrow Connector 35">
            <a:extLst>
              <a:ext uri="{FF2B5EF4-FFF2-40B4-BE49-F238E27FC236}">
                <a16:creationId xmlns:a16="http://schemas.microsoft.com/office/drawing/2014/main" id="{52FFC96E-3194-46E1-AFD0-463FD1FBA73E}"/>
              </a:ext>
            </a:extLst>
          </p:cNvPr>
          <p:cNvCxnSpPr>
            <a:cxnSpLocks/>
          </p:cNvCxnSpPr>
          <p:nvPr/>
        </p:nvCxnSpPr>
        <p:spPr>
          <a:xfrm>
            <a:off x="4909746" y="6217920"/>
            <a:ext cx="2732832" cy="353477"/>
          </a:xfrm>
          <a:prstGeom prst="straightConnector1">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4" name="Connector: Elbow 3">
            <a:extLst>
              <a:ext uri="{FF2B5EF4-FFF2-40B4-BE49-F238E27FC236}">
                <a16:creationId xmlns:a16="http://schemas.microsoft.com/office/drawing/2014/main" id="{E85379A0-8680-4340-BCC2-3097F20797D3}"/>
              </a:ext>
            </a:extLst>
          </p:cNvPr>
          <p:cNvCxnSpPr>
            <a:cxnSpLocks/>
          </p:cNvCxnSpPr>
          <p:nvPr/>
        </p:nvCxnSpPr>
        <p:spPr>
          <a:xfrm flipV="1">
            <a:off x="4378441" y="5606751"/>
            <a:ext cx="2686550" cy="53186"/>
          </a:xfrm>
          <a:prstGeom prst="bentConnector3">
            <a:avLst>
              <a:gd name="adj1" fmla="val 50000"/>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5" name="Connector: Elbow 24">
            <a:extLst>
              <a:ext uri="{FF2B5EF4-FFF2-40B4-BE49-F238E27FC236}">
                <a16:creationId xmlns:a16="http://schemas.microsoft.com/office/drawing/2014/main" id="{14FF48D7-8CBF-4596-BD1E-EED5D8D31FD2}"/>
              </a:ext>
            </a:extLst>
          </p:cNvPr>
          <p:cNvCxnSpPr>
            <a:cxnSpLocks/>
            <a:endCxn id="10" idx="1"/>
          </p:cNvCxnSpPr>
          <p:nvPr/>
        </p:nvCxnSpPr>
        <p:spPr>
          <a:xfrm>
            <a:off x="6691952" y="5354472"/>
            <a:ext cx="341031" cy="34139"/>
          </a:xfrm>
          <a:prstGeom prst="bentConnector3">
            <a:avLst>
              <a:gd name="adj1" fmla="val 50000"/>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3" name="Connector: Elbow 22">
            <a:extLst>
              <a:ext uri="{FF2B5EF4-FFF2-40B4-BE49-F238E27FC236}">
                <a16:creationId xmlns:a16="http://schemas.microsoft.com/office/drawing/2014/main" id="{38B6B24A-4128-40F4-B1C8-9210C9D7E398}"/>
              </a:ext>
            </a:extLst>
          </p:cNvPr>
          <p:cNvCxnSpPr>
            <a:cxnSpLocks/>
          </p:cNvCxnSpPr>
          <p:nvPr/>
        </p:nvCxnSpPr>
        <p:spPr>
          <a:xfrm>
            <a:off x="4978400" y="5078165"/>
            <a:ext cx="2054583" cy="92305"/>
          </a:xfrm>
          <a:prstGeom prst="bentConnector3">
            <a:avLst>
              <a:gd name="adj1" fmla="val 50000"/>
            </a:avLst>
          </a:prstGeom>
          <a:ln w="38100">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34496223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AA3A2F-6216-4868-B2BF-866F7516D1C7}"/>
              </a:ext>
            </a:extLst>
          </p:cNvPr>
          <p:cNvSpPr>
            <a:spLocks noGrp="1"/>
          </p:cNvSpPr>
          <p:nvPr>
            <p:ph type="title"/>
          </p:nvPr>
        </p:nvSpPr>
        <p:spPr/>
        <p:txBody>
          <a:bodyPr>
            <a:normAutofit/>
          </a:bodyPr>
          <a:lstStyle/>
          <a:p>
            <a:r>
              <a:rPr lang="en-US" dirty="0">
                <a:solidFill>
                  <a:schemeClr val="tx1"/>
                </a:solidFill>
              </a:rPr>
              <a:t>Scope – Global, Function, Block</a:t>
            </a:r>
            <a:br>
              <a:rPr lang="en-US" dirty="0"/>
            </a:br>
            <a:r>
              <a:rPr lang="en-US" sz="1400" dirty="0">
                <a:hlinkClick r:id="rId2"/>
              </a:rPr>
              <a:t>https://www.w3schools.com/js/js_scope.asp</a:t>
            </a:r>
            <a:endParaRPr lang="en-US" dirty="0"/>
          </a:p>
        </p:txBody>
      </p:sp>
      <p:sp>
        <p:nvSpPr>
          <p:cNvPr id="4" name="Rectangle 1">
            <a:extLst>
              <a:ext uri="{FF2B5EF4-FFF2-40B4-BE49-F238E27FC236}">
                <a16:creationId xmlns:a16="http://schemas.microsoft.com/office/drawing/2014/main" id="{FB443C90-07D2-4873-8F69-509F18358C7F}"/>
              </a:ext>
            </a:extLst>
          </p:cNvPr>
          <p:cNvSpPr>
            <a:spLocks noGrp="1" noChangeArrowheads="1"/>
          </p:cNvSpPr>
          <p:nvPr>
            <p:ph idx="1"/>
          </p:nvPr>
        </p:nvSpPr>
        <p:spPr bwMode="auto">
          <a:xfrm>
            <a:off x="1097279" y="1923097"/>
            <a:ext cx="6795731" cy="4420553"/>
          </a:xfrm>
          <a:prstGeom prst="rect">
            <a:avLst/>
          </a:prstGeom>
          <a:noFill/>
          <a:ln>
            <a:noFill/>
          </a:ln>
          <a:effectLst/>
        </p:spPr>
        <p:txBody>
          <a:bodyPr vert="horz" wrap="square" lIns="91440" tIns="45720" rIns="91440" bIns="45720" numCol="1" anchor="ctr" anchorCtr="0" compatLnSpc="1">
            <a:prstTxWarp prst="textNoShape">
              <a:avLst/>
            </a:prstTxWarp>
            <a:norm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ts val="200"/>
              </a:spcBef>
              <a:spcAft>
                <a:spcPts val="0"/>
              </a:spcAft>
              <a:buClrTx/>
              <a:buSzTx/>
              <a:buFontTx/>
              <a:buNone/>
              <a:tabLst/>
            </a:pPr>
            <a:r>
              <a:rPr lang="en-US" altLang="en-US" sz="2400" b="1" i="1" dirty="0">
                <a:latin typeface="+mn-lt"/>
              </a:rPr>
              <a:t>Block Scope:</a:t>
            </a:r>
            <a:r>
              <a:rPr lang="en-US" altLang="en-US" sz="2400" dirty="0">
                <a:latin typeface="+mn-lt"/>
              </a:rPr>
              <a:t> </a:t>
            </a:r>
            <a:r>
              <a:rPr lang="en-US" altLang="en-US" sz="2400" dirty="0">
                <a:solidFill>
                  <a:srgbClr val="FF0000"/>
                </a:solidFill>
                <a:latin typeface="+mn-lt"/>
              </a:rPr>
              <a:t>l</a:t>
            </a:r>
            <a:r>
              <a:rPr kumimoji="0" lang="en-US" altLang="en-US" sz="2400" b="0" i="0" u="none" strike="noStrike" cap="none" normalizeH="0" baseline="0" dirty="0">
                <a:ln>
                  <a:noFill/>
                </a:ln>
                <a:solidFill>
                  <a:srgbClr val="FF0000"/>
                </a:solidFill>
                <a:effectLst/>
                <a:latin typeface="+mn-lt"/>
              </a:rPr>
              <a:t>et </a:t>
            </a:r>
            <a:r>
              <a:rPr kumimoji="0" lang="en-US" altLang="en-US" sz="2400" b="0" i="0" u="none" strike="noStrike" cap="none" normalizeH="0" baseline="0" dirty="0">
                <a:ln>
                  <a:noFill/>
                </a:ln>
                <a:effectLst/>
                <a:latin typeface="+mn-lt"/>
              </a:rPr>
              <a:t>and </a:t>
            </a:r>
            <a:r>
              <a:rPr kumimoji="0" lang="en-US" altLang="en-US" sz="2400" b="0" i="0" u="none" strike="noStrike" cap="none" normalizeH="0" baseline="0" dirty="0">
                <a:ln>
                  <a:noFill/>
                </a:ln>
                <a:solidFill>
                  <a:srgbClr val="FF0000"/>
                </a:solidFill>
                <a:effectLst/>
                <a:latin typeface="+mn-lt"/>
              </a:rPr>
              <a:t>const</a:t>
            </a:r>
            <a:r>
              <a:rPr kumimoji="0" lang="en-US" altLang="en-US" sz="2400" b="0" i="0" u="none" strike="noStrike" cap="none" normalizeH="0" baseline="0" dirty="0">
                <a:ln>
                  <a:noFill/>
                </a:ln>
                <a:effectLst/>
                <a:latin typeface="+mn-lt"/>
              </a:rPr>
              <a:t> provide </a:t>
            </a:r>
            <a:r>
              <a:rPr kumimoji="0" lang="en-US" altLang="en-US" sz="2400" b="1" i="0" u="none" strike="noStrike" cap="none" normalizeH="0" baseline="0" dirty="0">
                <a:ln>
                  <a:noFill/>
                </a:ln>
                <a:effectLst/>
                <a:latin typeface="+mn-lt"/>
              </a:rPr>
              <a:t>Block Scope</a:t>
            </a:r>
            <a:r>
              <a:rPr kumimoji="0" lang="en-US" altLang="en-US" sz="2400" b="0" i="0" u="none" strike="noStrike" cap="none" normalizeH="0" baseline="0" dirty="0">
                <a:ln>
                  <a:noFill/>
                </a:ln>
                <a:effectLst/>
                <a:latin typeface="+mn-lt"/>
              </a:rPr>
              <a:t>. </a:t>
            </a:r>
            <a:r>
              <a:rPr lang="en-US" altLang="en-US" sz="2400" b="1" i="1" dirty="0">
                <a:latin typeface="+mn-lt"/>
              </a:rPr>
              <a:t>Block scope</a:t>
            </a:r>
            <a:r>
              <a:rPr lang="en-US" altLang="en-US" sz="2400" dirty="0">
                <a:latin typeface="+mn-lt"/>
              </a:rPr>
              <a:t> means that v</a:t>
            </a:r>
            <a:r>
              <a:rPr kumimoji="0" lang="en-US" altLang="en-US" sz="2400" b="0" i="0" u="none" strike="noStrike" cap="none" normalizeH="0" baseline="0" dirty="0">
                <a:ln>
                  <a:noFill/>
                </a:ln>
                <a:effectLst/>
                <a:latin typeface="+mn-lt"/>
              </a:rPr>
              <a:t>ariables declared inside a </a:t>
            </a:r>
            <a:r>
              <a:rPr kumimoji="0" lang="en-US" altLang="en-US" sz="2400" b="0" i="0" u="none" strike="noStrike" cap="none" normalizeH="0" baseline="0" dirty="0">
                <a:ln>
                  <a:noFill/>
                </a:ln>
                <a:solidFill>
                  <a:srgbClr val="FF0000"/>
                </a:solidFill>
                <a:effectLst/>
                <a:latin typeface="+mn-lt"/>
              </a:rPr>
              <a:t>{ }</a:t>
            </a:r>
            <a:r>
              <a:rPr kumimoji="0" lang="en-US" altLang="en-US" sz="2400" b="0" i="0" u="none" strike="noStrike" cap="none" normalizeH="0" baseline="0" dirty="0">
                <a:ln>
                  <a:noFill/>
                </a:ln>
                <a:effectLst/>
                <a:latin typeface="+mn-lt"/>
              </a:rPr>
              <a:t> block cannot be accessed from outside the block.</a:t>
            </a:r>
          </a:p>
          <a:p>
            <a:pPr marL="0" marR="0" lvl="0" indent="0" algn="l" defTabSz="914400" rtl="0" eaLnBrk="0" fontAlgn="base" latinLnBrk="0" hangingPunct="0">
              <a:lnSpc>
                <a:spcPct val="100000"/>
              </a:lnSpc>
              <a:spcBef>
                <a:spcPts val="200"/>
              </a:spcBef>
              <a:spcAft>
                <a:spcPts val="0"/>
              </a:spcAft>
              <a:buClrTx/>
              <a:buSzTx/>
              <a:buFontTx/>
              <a:buNone/>
              <a:tabLst/>
            </a:pPr>
            <a:r>
              <a:rPr kumimoji="0" lang="en-US" altLang="en-US" sz="2400" b="0" i="0" u="none" strike="noStrike" cap="none" normalizeH="0" baseline="0" dirty="0">
                <a:ln>
                  <a:noFill/>
                </a:ln>
                <a:effectLst/>
                <a:latin typeface="+mn-lt"/>
              </a:rPr>
              <a:t>Variables declared with </a:t>
            </a:r>
            <a:r>
              <a:rPr kumimoji="0" lang="en-US" altLang="en-US" sz="2400" b="0" i="0" u="none" strike="noStrike" cap="none" normalizeH="0" baseline="0" dirty="0">
                <a:ln>
                  <a:noFill/>
                </a:ln>
                <a:solidFill>
                  <a:srgbClr val="FF0000"/>
                </a:solidFill>
                <a:effectLst/>
                <a:latin typeface="+mn-lt"/>
              </a:rPr>
              <a:t>var</a:t>
            </a:r>
            <a:r>
              <a:rPr kumimoji="0" lang="en-US" altLang="en-US" sz="2400" b="0" i="0" u="none" strike="noStrike" cap="none" normalizeH="0" baseline="0" dirty="0">
                <a:ln>
                  <a:noFill/>
                </a:ln>
                <a:effectLst/>
                <a:latin typeface="+mn-lt"/>
              </a:rPr>
              <a:t> do not have </a:t>
            </a:r>
            <a:r>
              <a:rPr kumimoji="0" lang="en-US" altLang="en-US" sz="2400" b="1" i="1" u="none" strike="noStrike" cap="none" normalizeH="0" baseline="0" dirty="0">
                <a:ln>
                  <a:noFill/>
                </a:ln>
                <a:effectLst/>
                <a:latin typeface="+mn-lt"/>
              </a:rPr>
              <a:t>block scope</a:t>
            </a:r>
            <a:r>
              <a:rPr kumimoji="0" lang="en-US" altLang="en-US" sz="2400" b="0" i="0" u="none" strike="noStrike" cap="none" normalizeH="0" baseline="0" dirty="0">
                <a:ln>
                  <a:noFill/>
                </a:ln>
                <a:effectLst/>
                <a:latin typeface="+mn-lt"/>
              </a:rPr>
              <a:t>. With </a:t>
            </a:r>
            <a:r>
              <a:rPr kumimoji="0" lang="en-US" altLang="en-US" sz="2400" b="0" i="0" u="none" strike="noStrike" cap="none" normalizeH="0" baseline="0" dirty="0">
                <a:ln>
                  <a:noFill/>
                </a:ln>
                <a:solidFill>
                  <a:srgbClr val="FF0000"/>
                </a:solidFill>
                <a:effectLst/>
                <a:latin typeface="+mn-lt"/>
              </a:rPr>
              <a:t>var</a:t>
            </a:r>
            <a:r>
              <a:rPr kumimoji="0" lang="en-US" altLang="en-US" sz="2400" b="0" i="0" u="none" strike="noStrike" cap="none" normalizeH="0" baseline="0" dirty="0">
                <a:ln>
                  <a:noFill/>
                </a:ln>
                <a:effectLst/>
                <a:latin typeface="+mn-lt"/>
              </a:rPr>
              <a:t>, variables declared inside a </a:t>
            </a:r>
            <a:r>
              <a:rPr kumimoji="0" lang="en-US" altLang="en-US" sz="2400" b="0" i="0" u="none" strike="noStrike" cap="none" normalizeH="0" baseline="0" dirty="0">
                <a:ln>
                  <a:noFill/>
                </a:ln>
                <a:solidFill>
                  <a:srgbClr val="FF0000"/>
                </a:solidFill>
                <a:effectLst/>
                <a:latin typeface="+mn-lt"/>
              </a:rPr>
              <a:t>{ } </a:t>
            </a:r>
            <a:r>
              <a:rPr kumimoji="0" lang="en-US" altLang="en-US" sz="2400" b="0" i="0" u="none" strike="noStrike" cap="none" normalizeH="0" baseline="0" dirty="0">
                <a:ln>
                  <a:noFill/>
                </a:ln>
                <a:effectLst/>
                <a:latin typeface="+mn-lt"/>
              </a:rPr>
              <a:t>block can be accessed from outside the block. </a:t>
            </a:r>
          </a:p>
          <a:p>
            <a:pPr lvl="1">
              <a:spcBef>
                <a:spcPts val="200"/>
              </a:spcBef>
              <a:spcAft>
                <a:spcPts val="0"/>
              </a:spcAft>
              <a:buFont typeface="Arial" panose="020B0604020202020204" pitchFamily="34" charset="0"/>
              <a:buChar char="•"/>
            </a:pPr>
            <a:r>
              <a:rPr kumimoji="0" lang="en-US" altLang="en-US" sz="2000" b="1" i="1" u="none" strike="noStrike" cap="none" normalizeH="0" baseline="0" dirty="0">
                <a:ln>
                  <a:noFill/>
                </a:ln>
                <a:effectLst/>
                <a:latin typeface="+mn-lt"/>
              </a:rPr>
              <a:t>Function Scope:</a:t>
            </a:r>
            <a:r>
              <a:rPr kumimoji="0" lang="en-US" altLang="en-US" sz="2000" b="0" i="0" u="none" strike="noStrike" cap="none" normalizeH="0" baseline="0" dirty="0">
                <a:ln>
                  <a:noFill/>
                </a:ln>
                <a:effectLst/>
                <a:latin typeface="+mn-lt"/>
              </a:rPr>
              <a:t> Variables declared within a JavaScript function, become local to the function.</a:t>
            </a:r>
            <a:endParaRPr lang="en-US" altLang="en-US" sz="2000" dirty="0">
              <a:latin typeface="+mn-lt"/>
            </a:endParaRPr>
          </a:p>
          <a:p>
            <a:pPr lvl="1">
              <a:spcBef>
                <a:spcPts val="200"/>
              </a:spcBef>
              <a:spcAft>
                <a:spcPts val="0"/>
              </a:spcAft>
              <a:buFont typeface="Arial" panose="020B0604020202020204" pitchFamily="34" charset="0"/>
              <a:buChar char="•"/>
            </a:pPr>
            <a:r>
              <a:rPr kumimoji="0" lang="en-US" altLang="en-US" sz="2000" b="1" i="1" u="none" strike="noStrike" cap="none" normalizeH="0" baseline="0" dirty="0">
                <a:ln>
                  <a:noFill/>
                </a:ln>
                <a:effectLst/>
                <a:latin typeface="+mn-lt"/>
              </a:rPr>
              <a:t>Global Scope: </a:t>
            </a:r>
            <a:r>
              <a:rPr kumimoji="0" lang="en-US" altLang="en-US" sz="2000" b="0" i="0" u="none" strike="noStrike" cap="none" normalizeH="0" baseline="0" dirty="0">
                <a:ln>
                  <a:noFill/>
                </a:ln>
                <a:effectLst/>
                <a:latin typeface="+mn-lt"/>
              </a:rPr>
              <a:t>A variable declared outside a function has </a:t>
            </a:r>
            <a:r>
              <a:rPr kumimoji="0" lang="en-US" altLang="en-US" sz="2000" b="1" i="1" u="none" strike="noStrike" cap="none" normalizeH="0" baseline="0" dirty="0">
                <a:ln>
                  <a:noFill/>
                </a:ln>
                <a:effectLst/>
                <a:latin typeface="+mn-lt"/>
              </a:rPr>
              <a:t>Global Scope</a:t>
            </a:r>
            <a:r>
              <a:rPr kumimoji="0" lang="en-US" altLang="en-US" sz="2000" b="0" i="0" u="none" strike="noStrike" cap="none" normalizeH="0" baseline="0" dirty="0">
                <a:ln>
                  <a:noFill/>
                </a:ln>
                <a:effectLst/>
                <a:latin typeface="+mn-lt"/>
              </a:rPr>
              <a:t>.</a:t>
            </a:r>
          </a:p>
        </p:txBody>
      </p:sp>
      <p:pic>
        <p:nvPicPr>
          <p:cNvPr id="6" name="Picture 5">
            <a:extLst>
              <a:ext uri="{FF2B5EF4-FFF2-40B4-BE49-F238E27FC236}">
                <a16:creationId xmlns:a16="http://schemas.microsoft.com/office/drawing/2014/main" id="{2DFBD8B8-789D-4D4F-915D-331B1354664C}"/>
              </a:ext>
            </a:extLst>
          </p:cNvPr>
          <p:cNvPicPr>
            <a:picLocks noChangeAspect="1"/>
          </p:cNvPicPr>
          <p:nvPr/>
        </p:nvPicPr>
        <p:blipFill>
          <a:blip r:embed="rId3"/>
          <a:stretch>
            <a:fillRect/>
          </a:stretch>
        </p:blipFill>
        <p:spPr>
          <a:xfrm>
            <a:off x="7939643" y="2587036"/>
            <a:ext cx="2586036" cy="1136424"/>
          </a:xfrm>
          <a:prstGeom prst="rect">
            <a:avLst/>
          </a:prstGeom>
          <a:ln w="25400">
            <a:solidFill>
              <a:schemeClr val="accent2"/>
            </a:solidFill>
          </a:ln>
        </p:spPr>
      </p:pic>
      <p:pic>
        <p:nvPicPr>
          <p:cNvPr id="9" name="Picture 8">
            <a:extLst>
              <a:ext uri="{FF2B5EF4-FFF2-40B4-BE49-F238E27FC236}">
                <a16:creationId xmlns:a16="http://schemas.microsoft.com/office/drawing/2014/main" id="{47C27C7B-E9BB-4E8F-B1FF-1793F1AF5CF8}"/>
              </a:ext>
            </a:extLst>
          </p:cNvPr>
          <p:cNvPicPr>
            <a:picLocks noChangeAspect="1"/>
          </p:cNvPicPr>
          <p:nvPr/>
        </p:nvPicPr>
        <p:blipFill>
          <a:blip r:embed="rId4"/>
          <a:stretch>
            <a:fillRect/>
          </a:stretch>
        </p:blipFill>
        <p:spPr>
          <a:xfrm>
            <a:off x="7939642" y="4156481"/>
            <a:ext cx="2586036" cy="1319194"/>
          </a:xfrm>
          <a:prstGeom prst="rect">
            <a:avLst/>
          </a:prstGeom>
          <a:ln w="25400">
            <a:solidFill>
              <a:schemeClr val="accent2"/>
            </a:solidFill>
          </a:ln>
        </p:spPr>
      </p:pic>
    </p:spTree>
    <p:extLst>
      <p:ext uri="{BB962C8B-B14F-4D97-AF65-F5344CB8AC3E}">
        <p14:creationId xmlns:p14="http://schemas.microsoft.com/office/powerpoint/2010/main" val="40806198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29675-B480-4395-9E0B-1B9D305BED1C}"/>
              </a:ext>
            </a:extLst>
          </p:cNvPr>
          <p:cNvSpPr>
            <a:spLocks noGrp="1"/>
          </p:cNvSpPr>
          <p:nvPr>
            <p:ph type="title"/>
          </p:nvPr>
        </p:nvSpPr>
        <p:spPr/>
        <p:txBody>
          <a:bodyPr>
            <a:normAutofit/>
          </a:bodyPr>
          <a:lstStyle/>
          <a:p>
            <a:r>
              <a:rPr lang="en-US" dirty="0">
                <a:solidFill>
                  <a:schemeClr val="tx1"/>
                </a:solidFill>
              </a:rPr>
              <a:t>Primitive DataTypes</a:t>
            </a:r>
            <a:br>
              <a:rPr lang="en-US" dirty="0"/>
            </a:br>
            <a:r>
              <a:rPr lang="en-US" sz="1400" dirty="0">
                <a:hlinkClick r:id="rId2"/>
              </a:rPr>
              <a:t>https://javascript.info/types</a:t>
            </a:r>
            <a:endParaRPr lang="en-US" dirty="0"/>
          </a:p>
        </p:txBody>
      </p:sp>
      <p:graphicFrame>
        <p:nvGraphicFramePr>
          <p:cNvPr id="4" name="Table 4">
            <a:extLst>
              <a:ext uri="{FF2B5EF4-FFF2-40B4-BE49-F238E27FC236}">
                <a16:creationId xmlns:a16="http://schemas.microsoft.com/office/drawing/2014/main" id="{B7DA055C-E034-4E91-842B-57B8607C9B4E}"/>
              </a:ext>
            </a:extLst>
          </p:cNvPr>
          <p:cNvGraphicFramePr>
            <a:graphicFrameLocks noGrp="1"/>
          </p:cNvGraphicFramePr>
          <p:nvPr>
            <p:ph idx="1"/>
            <p:extLst>
              <p:ext uri="{D42A27DB-BD31-4B8C-83A1-F6EECF244321}">
                <p14:modId xmlns:p14="http://schemas.microsoft.com/office/powerpoint/2010/main" val="1189040023"/>
              </p:ext>
            </p:extLst>
          </p:nvPr>
        </p:nvGraphicFramePr>
        <p:xfrm>
          <a:off x="960699" y="2108093"/>
          <a:ext cx="10558808" cy="4043680"/>
        </p:xfrm>
        <a:graphic>
          <a:graphicData uri="http://schemas.openxmlformats.org/drawingml/2006/table">
            <a:tbl>
              <a:tblPr firstRow="1" bandRow="1">
                <a:tableStyleId>{5C22544A-7EE6-4342-B048-85BDC9FD1C3A}</a:tableStyleId>
              </a:tblPr>
              <a:tblGrid>
                <a:gridCol w="2234590">
                  <a:extLst>
                    <a:ext uri="{9D8B030D-6E8A-4147-A177-3AD203B41FA5}">
                      <a16:colId xmlns:a16="http://schemas.microsoft.com/office/drawing/2014/main" val="2521450680"/>
                    </a:ext>
                  </a:extLst>
                </a:gridCol>
                <a:gridCol w="3267529">
                  <a:extLst>
                    <a:ext uri="{9D8B030D-6E8A-4147-A177-3AD203B41FA5}">
                      <a16:colId xmlns:a16="http://schemas.microsoft.com/office/drawing/2014/main" val="3266634239"/>
                    </a:ext>
                  </a:extLst>
                </a:gridCol>
                <a:gridCol w="5056689">
                  <a:extLst>
                    <a:ext uri="{9D8B030D-6E8A-4147-A177-3AD203B41FA5}">
                      <a16:colId xmlns:a16="http://schemas.microsoft.com/office/drawing/2014/main" val="1436168701"/>
                    </a:ext>
                  </a:extLst>
                </a:gridCol>
              </a:tblGrid>
              <a:tr h="370840">
                <a:tc>
                  <a:txBody>
                    <a:bodyPr/>
                    <a:lstStyle/>
                    <a:p>
                      <a:pPr algn="ctr"/>
                      <a:r>
                        <a:rPr lang="en-US" sz="1800" dirty="0"/>
                        <a:t>Datatype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1800" dirty="0"/>
                        <a:t>Example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1800" dirty="0"/>
                        <a:t>Details</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671779281"/>
                  </a:ext>
                </a:extLst>
              </a:tr>
              <a:tr h="370840">
                <a:tc>
                  <a:txBody>
                    <a:bodyPr/>
                    <a:lstStyle/>
                    <a:p>
                      <a:r>
                        <a:rPr lang="en-US" sz="1600" dirty="0">
                          <a:hlinkClick r:id="rId3"/>
                        </a:rPr>
                        <a:t>Number</a:t>
                      </a:r>
                      <a:r>
                        <a:rPr lang="en-US" sz="1600" dirty="0"/>
                        <a:t> (int)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let num = 10;</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rowSpan="2">
                  <a:txBody>
                    <a:bodyPr/>
                    <a:lstStyle/>
                    <a:p>
                      <a:r>
                        <a:rPr lang="en-US" sz="1600" dirty="0"/>
                        <a:t>Operations include </a:t>
                      </a:r>
                      <a:r>
                        <a:rPr lang="en-US" sz="1600" dirty="0">
                          <a:solidFill>
                            <a:srgbClr val="FF0000"/>
                          </a:solidFill>
                        </a:rPr>
                        <a:t>*</a:t>
                      </a:r>
                      <a:r>
                        <a:rPr lang="en-US" sz="1600" dirty="0"/>
                        <a:t>, </a:t>
                      </a:r>
                      <a:r>
                        <a:rPr lang="en-US" sz="1600" dirty="0">
                          <a:solidFill>
                            <a:srgbClr val="FF0000"/>
                          </a:solidFill>
                        </a:rPr>
                        <a:t>/</a:t>
                      </a:r>
                      <a:r>
                        <a:rPr lang="en-US" sz="1600" dirty="0"/>
                        <a:t>, </a:t>
                      </a:r>
                      <a:r>
                        <a:rPr lang="en-US" sz="1600" dirty="0">
                          <a:solidFill>
                            <a:srgbClr val="FF0000"/>
                          </a:solidFill>
                        </a:rPr>
                        <a:t>+</a:t>
                      </a:r>
                      <a:r>
                        <a:rPr lang="en-US" sz="1600" dirty="0"/>
                        <a:t>, </a:t>
                      </a:r>
                      <a:r>
                        <a:rPr lang="en-US" sz="1600" dirty="0">
                          <a:solidFill>
                            <a:srgbClr val="FF0000"/>
                          </a:solidFill>
                        </a:rPr>
                        <a:t>-</a:t>
                      </a:r>
                      <a:r>
                        <a:rPr lang="en-US" sz="1600" dirty="0"/>
                        <a:t>, </a:t>
                      </a:r>
                      <a:r>
                        <a:rPr lang="en-US" sz="1600" dirty="0">
                          <a:solidFill>
                            <a:srgbClr val="FF0000"/>
                          </a:solidFill>
                        </a:rPr>
                        <a:t>%</a:t>
                      </a:r>
                      <a:r>
                        <a:rPr lang="en-US" sz="1600" dirty="0"/>
                        <a:t>, etc. </a:t>
                      </a:r>
                    </a:p>
                    <a:p>
                      <a:r>
                        <a:rPr lang="en-US" sz="1600" dirty="0"/>
                        <a:t>Also includes </a:t>
                      </a:r>
                      <a:r>
                        <a:rPr lang="en-US" sz="1600" b="1" i="1" dirty="0" err="1">
                          <a:solidFill>
                            <a:srgbClr val="FF0000"/>
                          </a:solidFill>
                        </a:rPr>
                        <a:t>NaN</a:t>
                      </a:r>
                      <a:r>
                        <a:rPr lang="en-US" sz="1600" b="1" i="1" dirty="0">
                          <a:solidFill>
                            <a:srgbClr val="FF0000"/>
                          </a:solidFill>
                        </a:rPr>
                        <a:t> </a:t>
                      </a:r>
                      <a:r>
                        <a:rPr lang="en-US" sz="1600" dirty="0"/>
                        <a:t>(not a number) and </a:t>
                      </a:r>
                      <a:r>
                        <a:rPr lang="en-US" sz="1600" b="1" i="1" dirty="0">
                          <a:solidFill>
                            <a:srgbClr val="FF0000"/>
                          </a:solidFill>
                        </a:rPr>
                        <a:t>infinity</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780097431"/>
                  </a:ext>
                </a:extLst>
              </a:tr>
              <a:tr h="370840">
                <a:tc>
                  <a:txBody>
                    <a:bodyPr/>
                    <a:lstStyle/>
                    <a:p>
                      <a:r>
                        <a:rPr lang="en-US" sz="1600" dirty="0">
                          <a:hlinkClick r:id="rId3"/>
                        </a:rPr>
                        <a:t>Number</a:t>
                      </a:r>
                      <a:r>
                        <a:rPr lang="en-US" sz="1600" dirty="0"/>
                        <a:t>(floating point)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let num1 = 7087.542</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vMerge="1">
                  <a:txBody>
                    <a:bodyPr/>
                    <a:lstStyle/>
                    <a:p>
                      <a:endParaRPr lang="en-US" dirty="0"/>
                    </a:p>
                  </a:txBody>
                  <a:tcPr/>
                </a:tc>
                <a:extLst>
                  <a:ext uri="{0D108BD9-81ED-4DB2-BD59-A6C34878D82A}">
                    <a16:rowId xmlns:a16="http://schemas.microsoft.com/office/drawing/2014/main" val="365313890"/>
                  </a:ext>
                </a:extLst>
              </a:tr>
              <a:tr h="570321">
                <a:tc>
                  <a:txBody>
                    <a:bodyPr/>
                    <a:lstStyle/>
                    <a:p>
                      <a:r>
                        <a:rPr lang="en-US" sz="1600" dirty="0" err="1">
                          <a:hlinkClick r:id="rId4"/>
                        </a:rPr>
                        <a:t>BigInt</a:t>
                      </a:r>
                      <a:endParaRPr lang="en-US" sz="1600"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123456789078901234567890</a:t>
                      </a:r>
                      <a:r>
                        <a:rPr lang="en-US" sz="1600" dirty="0">
                          <a:solidFill>
                            <a:srgbClr val="FF0000"/>
                          </a:solidFill>
                        </a:rPr>
                        <a:t>n</a:t>
                      </a:r>
                      <a:r>
                        <a:rPr lang="en-US" sz="16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Represents any value &gt; -2^</a:t>
                      </a:r>
                      <a:r>
                        <a:rPr lang="en-US" sz="1600" strike="noStrike" dirty="0">
                          <a:effectLst/>
                        </a:rPr>
                        <a:t>53 or &lt; 2^53. </a:t>
                      </a:r>
                    </a:p>
                    <a:p>
                      <a:r>
                        <a:rPr lang="en-US" sz="1600" strike="noStrike" dirty="0">
                          <a:effectLst/>
                        </a:rPr>
                        <a:t>Use ‘</a:t>
                      </a:r>
                      <a:r>
                        <a:rPr lang="en-US" sz="1600" strike="noStrike" dirty="0">
                          <a:solidFill>
                            <a:srgbClr val="FF0000"/>
                          </a:solidFill>
                          <a:effectLst/>
                        </a:rPr>
                        <a:t>n</a:t>
                      </a:r>
                      <a:r>
                        <a:rPr lang="en-US" sz="1600" strike="noStrike" dirty="0">
                          <a:effectLst/>
                        </a:rPr>
                        <a:t>’ at the end of a </a:t>
                      </a:r>
                      <a:r>
                        <a:rPr lang="en-US" sz="1600" b="1" i="1" strike="noStrike" dirty="0" err="1">
                          <a:effectLst/>
                        </a:rPr>
                        <a:t>BigInt</a:t>
                      </a:r>
                      <a:r>
                        <a:rPr lang="en-US" sz="1600" strike="noStrike" dirty="0">
                          <a:effectLst/>
                        </a:rPr>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373023093"/>
                  </a:ext>
                </a:extLst>
              </a:tr>
              <a:tr h="370840">
                <a:tc>
                  <a:txBody>
                    <a:bodyPr/>
                    <a:lstStyle/>
                    <a:p>
                      <a:r>
                        <a:rPr lang="en-US" sz="1600" dirty="0">
                          <a:hlinkClick r:id="rId5"/>
                        </a:rPr>
                        <a:t>String</a:t>
                      </a:r>
                      <a:endParaRPr lang="en-US" sz="1600"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let str1 = “there“;</a:t>
                      </a:r>
                    </a:p>
                    <a:p>
                      <a:r>
                        <a:rPr lang="en-US" sz="1600" dirty="0"/>
                        <a:t>let str2 = ‘tiger’;</a:t>
                      </a:r>
                    </a:p>
                    <a:p>
                      <a:r>
                        <a:rPr lang="en-US" sz="1600" dirty="0"/>
                        <a:t>let str3 = `Hey ${str1}, ${str2}`;</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Surrounded by quotes. </a:t>
                      </a:r>
                      <a:r>
                        <a:rPr lang="en-US" sz="1600" dirty="0">
                          <a:solidFill>
                            <a:srgbClr val="FF0000"/>
                          </a:solidFill>
                        </a:rPr>
                        <a:t>‘str’</a:t>
                      </a:r>
                      <a:r>
                        <a:rPr lang="en-US" sz="1600" dirty="0"/>
                        <a:t>, </a:t>
                      </a:r>
                      <a:r>
                        <a:rPr lang="en-US" sz="1600" dirty="0">
                          <a:solidFill>
                            <a:srgbClr val="FF0000"/>
                          </a:solidFill>
                        </a:rPr>
                        <a:t>“str”</a:t>
                      </a:r>
                      <a:r>
                        <a:rPr lang="en-US" sz="1600" dirty="0"/>
                        <a:t>, and </a:t>
                      </a:r>
                      <a:r>
                        <a:rPr lang="en-US" sz="1600" dirty="0">
                          <a:solidFill>
                            <a:srgbClr val="FF0000"/>
                          </a:solidFill>
                        </a:rPr>
                        <a:t>`str`</a:t>
                      </a:r>
                      <a:r>
                        <a:rPr lang="en-US" sz="1600" dirty="0"/>
                        <a:t> (backticks) are valid. Use </a:t>
                      </a:r>
                      <a:r>
                        <a:rPr lang="en-US" sz="1600" dirty="0">
                          <a:solidFill>
                            <a:srgbClr val="FF0000"/>
                          </a:solidFill>
                        </a:rPr>
                        <a:t>`str ${</a:t>
                      </a:r>
                      <a:r>
                        <a:rPr lang="en-US" sz="1600" dirty="0" err="1">
                          <a:solidFill>
                            <a:srgbClr val="FF0000"/>
                          </a:solidFill>
                        </a:rPr>
                        <a:t>otherStr</a:t>
                      </a:r>
                      <a:r>
                        <a:rPr lang="en-US" sz="1600" dirty="0">
                          <a:solidFill>
                            <a:srgbClr val="FF0000"/>
                          </a:solidFill>
                        </a:rPr>
                        <a:t>}`</a:t>
                      </a:r>
                      <a:r>
                        <a:rPr lang="en-US" sz="1600" dirty="0"/>
                        <a:t> for string </a:t>
                      </a:r>
                      <a:r>
                        <a:rPr lang="en-US" sz="1600" dirty="0">
                          <a:hlinkClick r:id="rId6"/>
                        </a:rPr>
                        <a:t>interpolation</a:t>
                      </a:r>
                      <a:r>
                        <a:rPr lang="en-US" sz="1600" dirty="0"/>
                        <a:t>. JS has no </a:t>
                      </a:r>
                      <a:r>
                        <a:rPr lang="en-US" sz="1600" b="1" i="1" dirty="0"/>
                        <a:t>char</a:t>
                      </a:r>
                      <a:r>
                        <a:rPr lang="en-US" sz="1600" dirty="0"/>
                        <a:t> type.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94124563"/>
                  </a:ext>
                </a:extLst>
              </a:tr>
              <a:tr h="370840">
                <a:tc>
                  <a:txBody>
                    <a:bodyPr/>
                    <a:lstStyle/>
                    <a:p>
                      <a:r>
                        <a:rPr lang="en-US" sz="1600" dirty="0">
                          <a:hlinkClick r:id="rId7"/>
                        </a:rPr>
                        <a:t>Boolean</a:t>
                      </a:r>
                      <a:endParaRPr lang="en-US" sz="1600"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let </a:t>
                      </a:r>
                      <a:r>
                        <a:rPr lang="en-US" sz="1600" dirty="0" err="1"/>
                        <a:t>isBool</a:t>
                      </a:r>
                      <a:r>
                        <a:rPr lang="en-US" sz="1600" dirty="0"/>
                        <a:t> = true;</a:t>
                      </a:r>
                    </a:p>
                    <a:p>
                      <a:r>
                        <a:rPr lang="en-US" sz="1600" dirty="0"/>
                        <a:t>let </a:t>
                      </a:r>
                      <a:r>
                        <a:rPr lang="en-US" sz="1600" dirty="0" err="1"/>
                        <a:t>isTrue</a:t>
                      </a:r>
                      <a:r>
                        <a:rPr lang="en-US" sz="1600" dirty="0"/>
                        <a:t> = 2&gt;1; </a:t>
                      </a:r>
                      <a:r>
                        <a:rPr lang="en-US" sz="1600" dirty="0">
                          <a:solidFill>
                            <a:srgbClr val="00B050"/>
                          </a:solidFill>
                        </a:rPr>
                        <a:t>//an expression</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Only has 2 values. </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760265244"/>
                  </a:ext>
                </a:extLst>
              </a:tr>
              <a:tr h="370840">
                <a:tc>
                  <a:txBody>
                    <a:bodyPr/>
                    <a:lstStyle/>
                    <a:p>
                      <a:r>
                        <a:rPr lang="en-US" sz="1600" dirty="0">
                          <a:hlinkClick r:id="rId8"/>
                        </a:rPr>
                        <a:t>null</a:t>
                      </a:r>
                      <a:endParaRPr lang="en-US" sz="1600"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let age = null;</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A special value which represents “nothing”, “empty” or “value unknown”. </a:t>
                      </a:r>
                      <a:r>
                        <a:rPr lang="en-US" sz="1600" b="1" i="1" dirty="0"/>
                        <a:t>null</a:t>
                      </a:r>
                      <a:r>
                        <a:rPr lang="en-US" sz="1600" dirty="0"/>
                        <a:t> is </a:t>
                      </a:r>
                      <a:r>
                        <a:rPr lang="en-US" sz="1600" u="sng" dirty="0"/>
                        <a:t>not</a:t>
                      </a:r>
                      <a:r>
                        <a:rPr lang="en-US" sz="1600" dirty="0"/>
                        <a:t> a reference to an object.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825460946"/>
                  </a:ext>
                </a:extLst>
              </a:tr>
              <a:tr h="370840">
                <a:tc>
                  <a:txBody>
                    <a:bodyPr/>
                    <a:lstStyle/>
                    <a:p>
                      <a:r>
                        <a:rPr lang="en-US" sz="1600" dirty="0">
                          <a:hlinkClick r:id="rId9"/>
                        </a:rPr>
                        <a:t>undefined</a:t>
                      </a:r>
                      <a:endParaRPr lang="en-US" sz="1600"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let x;    </a:t>
                      </a:r>
                      <a:r>
                        <a:rPr lang="en-US" sz="1600" dirty="0">
                          <a:solidFill>
                            <a:srgbClr val="00B050"/>
                          </a:solidFill>
                        </a:rPr>
                        <a:t>//x is undefined</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t>“value is not assigned”.</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854750812"/>
                  </a:ext>
                </a:extLst>
              </a:tr>
            </a:tbl>
          </a:graphicData>
        </a:graphic>
      </p:graphicFrame>
    </p:spTree>
    <p:extLst>
      <p:ext uri="{BB962C8B-B14F-4D97-AF65-F5344CB8AC3E}">
        <p14:creationId xmlns:p14="http://schemas.microsoft.com/office/powerpoint/2010/main" val="1666122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29675-B480-4395-9E0B-1B9D305BED1C}"/>
              </a:ext>
            </a:extLst>
          </p:cNvPr>
          <p:cNvSpPr>
            <a:spLocks noGrp="1"/>
          </p:cNvSpPr>
          <p:nvPr>
            <p:ph type="title"/>
          </p:nvPr>
        </p:nvSpPr>
        <p:spPr/>
        <p:txBody>
          <a:bodyPr>
            <a:normAutofit/>
          </a:bodyPr>
          <a:lstStyle/>
          <a:p>
            <a:r>
              <a:rPr lang="en-US" dirty="0">
                <a:solidFill>
                  <a:schemeClr val="tx1"/>
                </a:solidFill>
              </a:rPr>
              <a:t>Object Data Type (and Misc.)</a:t>
            </a:r>
            <a:br>
              <a:rPr lang="en-US" dirty="0">
                <a:solidFill>
                  <a:schemeClr val="tx1"/>
                </a:solidFill>
              </a:rPr>
            </a:br>
            <a:r>
              <a:rPr lang="en-US" sz="1400" dirty="0">
                <a:hlinkClick r:id="rId2"/>
              </a:rPr>
              <a:t>https://javascript.info/types</a:t>
            </a:r>
            <a:endParaRPr lang="en-US" dirty="0"/>
          </a:p>
        </p:txBody>
      </p:sp>
      <p:graphicFrame>
        <p:nvGraphicFramePr>
          <p:cNvPr id="4" name="Table 4">
            <a:extLst>
              <a:ext uri="{FF2B5EF4-FFF2-40B4-BE49-F238E27FC236}">
                <a16:creationId xmlns:a16="http://schemas.microsoft.com/office/drawing/2014/main" id="{B7DA055C-E034-4E91-842B-57B8607C9B4E}"/>
              </a:ext>
            </a:extLst>
          </p:cNvPr>
          <p:cNvGraphicFramePr>
            <a:graphicFrameLocks noGrp="1"/>
          </p:cNvGraphicFramePr>
          <p:nvPr>
            <p:ph idx="1"/>
            <p:extLst>
              <p:ext uri="{D42A27DB-BD31-4B8C-83A1-F6EECF244321}">
                <p14:modId xmlns:p14="http://schemas.microsoft.com/office/powerpoint/2010/main" val="4230632082"/>
              </p:ext>
            </p:extLst>
          </p:nvPr>
        </p:nvGraphicFramePr>
        <p:xfrm>
          <a:off x="1383695" y="2095298"/>
          <a:ext cx="9638724" cy="4145280"/>
        </p:xfrm>
        <a:graphic>
          <a:graphicData uri="http://schemas.openxmlformats.org/drawingml/2006/table">
            <a:tbl>
              <a:tblPr firstRow="1" bandRow="1">
                <a:tableStyleId>{5C22544A-7EE6-4342-B048-85BDC9FD1C3A}</a:tableStyleId>
              </a:tblPr>
              <a:tblGrid>
                <a:gridCol w="2452915">
                  <a:extLst>
                    <a:ext uri="{9D8B030D-6E8A-4147-A177-3AD203B41FA5}">
                      <a16:colId xmlns:a16="http://schemas.microsoft.com/office/drawing/2014/main" val="2521450680"/>
                    </a:ext>
                  </a:extLst>
                </a:gridCol>
                <a:gridCol w="2627085">
                  <a:extLst>
                    <a:ext uri="{9D8B030D-6E8A-4147-A177-3AD203B41FA5}">
                      <a16:colId xmlns:a16="http://schemas.microsoft.com/office/drawing/2014/main" val="3266634239"/>
                    </a:ext>
                  </a:extLst>
                </a:gridCol>
                <a:gridCol w="4558724">
                  <a:extLst>
                    <a:ext uri="{9D8B030D-6E8A-4147-A177-3AD203B41FA5}">
                      <a16:colId xmlns:a16="http://schemas.microsoft.com/office/drawing/2014/main" val="1436168701"/>
                    </a:ext>
                  </a:extLst>
                </a:gridCol>
              </a:tblGrid>
              <a:tr h="370840">
                <a:tc>
                  <a:txBody>
                    <a:bodyPr/>
                    <a:lstStyle/>
                    <a:p>
                      <a:pPr algn="ctr"/>
                      <a:r>
                        <a:rPr lang="en-US" sz="2800" dirty="0"/>
                        <a:t>Datatype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800" dirty="0"/>
                        <a:t>Example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800" dirty="0"/>
                        <a:t>Details</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671779281"/>
                  </a:ext>
                </a:extLst>
              </a:tr>
              <a:tr h="370840">
                <a:tc>
                  <a:txBody>
                    <a:bodyPr/>
                    <a:lstStyle/>
                    <a:p>
                      <a:pPr algn="ctr"/>
                      <a:r>
                        <a:rPr lang="en-US" sz="2400" b="0" i="0" dirty="0">
                          <a:hlinkClick r:id="rId3"/>
                        </a:rPr>
                        <a:t>Object</a:t>
                      </a:r>
                      <a:endParaRPr lang="en-US" sz="2400" b="0" i="0"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600" dirty="0">
                          <a:solidFill>
                            <a:srgbClr val="00B050"/>
                          </a:solidFill>
                        </a:rPr>
                        <a:t>//use a constructor</a:t>
                      </a:r>
                    </a:p>
                    <a:p>
                      <a:r>
                        <a:rPr lang="en-US" sz="1600" dirty="0"/>
                        <a:t>let john = new User(); </a:t>
                      </a:r>
                    </a:p>
                    <a:p>
                      <a:r>
                        <a:rPr lang="en-US" sz="1600" dirty="0">
                          <a:solidFill>
                            <a:srgbClr val="00B050"/>
                          </a:solidFill>
                        </a:rPr>
                        <a:t>//build a 1-time use object</a:t>
                      </a:r>
                    </a:p>
                    <a:p>
                      <a:r>
                        <a:rPr lang="en-US" sz="1600" dirty="0"/>
                        <a:t>let user = { </a:t>
                      </a:r>
                    </a:p>
                    <a:p>
                      <a:r>
                        <a:rPr lang="en-US" sz="1600" dirty="0"/>
                        <a:t>   name: "John", </a:t>
                      </a:r>
                    </a:p>
                    <a:p>
                      <a:r>
                        <a:rPr lang="en-US" sz="1600" dirty="0"/>
                        <a:t>   age: 30     </a:t>
                      </a:r>
                    </a:p>
                    <a:p>
                      <a:r>
                        <a:rPr lang="en-US" sz="16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800" b="0" i="0" kern="1200" dirty="0">
                          <a:solidFill>
                            <a:schemeClr val="dk1"/>
                          </a:solidFill>
                          <a:effectLst/>
                          <a:latin typeface="+mn-lt"/>
                          <a:ea typeface="+mn-ea"/>
                          <a:cs typeface="+mn-cs"/>
                        </a:rPr>
                        <a:t>Objects are used to store collections of data and more complex entities in a key-value pair format.</a:t>
                      </a:r>
                      <a:endParaRPr lang="en-US"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760265244"/>
                  </a:ext>
                </a:extLst>
              </a:tr>
              <a:tr h="370840">
                <a:tc>
                  <a:txBody>
                    <a:bodyPr/>
                    <a:lstStyle/>
                    <a:p>
                      <a:pPr algn="ctr"/>
                      <a:r>
                        <a:rPr lang="en-US" sz="2400" b="0" i="0" dirty="0" err="1">
                          <a:hlinkClick r:id="rId4"/>
                        </a:rPr>
                        <a:t>typeof</a:t>
                      </a:r>
                      <a:r>
                        <a:rPr lang="en-US" sz="2400" b="0" i="0" dirty="0"/>
                        <a:t> operator</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t>Console.log(</a:t>
                      </a:r>
                      <a:r>
                        <a:rPr lang="en-US" dirty="0" err="1"/>
                        <a:t>typeof</a:t>
                      </a:r>
                      <a:r>
                        <a:rPr lang="en-US" dirty="0"/>
                        <a:t> x);</a:t>
                      </a:r>
                    </a:p>
                    <a:p>
                      <a:r>
                        <a:rPr lang="en-US" dirty="0"/>
                        <a:t>Console.log(</a:t>
                      </a:r>
                      <a:r>
                        <a:rPr lang="en-US" dirty="0" err="1"/>
                        <a:t>typeof</a:t>
                      </a:r>
                      <a:r>
                        <a:rPr lang="en-US" dirty="0"/>
                        <a:t>(x)); </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t>Returns a string of the type of the argument. It’s useful when processing different types differently.</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825460946"/>
                  </a:ext>
                </a:extLst>
              </a:tr>
              <a:tr h="370840">
                <a:tc>
                  <a:txBody>
                    <a:bodyPr/>
                    <a:lstStyle/>
                    <a:p>
                      <a:pPr algn="ctr"/>
                      <a:r>
                        <a:rPr lang="en-US" sz="2400" b="0" i="0" dirty="0">
                          <a:hlinkClick r:id="rId5"/>
                        </a:rPr>
                        <a:t>Symbol</a:t>
                      </a:r>
                      <a:endParaRPr lang="en-US" sz="2400" b="0" i="0"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t>let id = Symbol("id");</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t>Object property </a:t>
                      </a:r>
                      <a:r>
                        <a:rPr lang="en-US" b="1" i="1" dirty="0"/>
                        <a:t>keys</a:t>
                      </a:r>
                      <a:r>
                        <a:rPr lang="en-US" dirty="0"/>
                        <a:t> may only be either of </a:t>
                      </a:r>
                      <a:r>
                        <a:rPr lang="en-US" b="1" i="1" dirty="0"/>
                        <a:t>string</a:t>
                      </a:r>
                      <a:r>
                        <a:rPr lang="en-US" dirty="0"/>
                        <a:t> type, or of </a:t>
                      </a:r>
                      <a:r>
                        <a:rPr lang="en-US" b="1" i="1" dirty="0"/>
                        <a:t>symbol</a:t>
                      </a:r>
                      <a:r>
                        <a:rPr lang="en-US" dirty="0"/>
                        <a:t> type. Symbols are guaranteed to be unique.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854750812"/>
                  </a:ext>
                </a:extLst>
              </a:tr>
            </a:tbl>
          </a:graphicData>
        </a:graphic>
      </p:graphicFrame>
    </p:spTree>
    <p:extLst>
      <p:ext uri="{BB962C8B-B14F-4D97-AF65-F5344CB8AC3E}">
        <p14:creationId xmlns:p14="http://schemas.microsoft.com/office/powerpoint/2010/main" val="5016513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0BDB6B-A998-4644-A150-20AA285AC20C}"/>
              </a:ext>
            </a:extLst>
          </p:cNvPr>
          <p:cNvSpPr>
            <a:spLocks noGrp="1"/>
          </p:cNvSpPr>
          <p:nvPr>
            <p:ph type="title"/>
          </p:nvPr>
        </p:nvSpPr>
        <p:spPr>
          <a:xfrm>
            <a:off x="1097280" y="286603"/>
            <a:ext cx="10052501" cy="1450757"/>
          </a:xfrm>
        </p:spPr>
        <p:txBody>
          <a:bodyPr>
            <a:normAutofit/>
          </a:bodyPr>
          <a:lstStyle/>
          <a:p>
            <a:r>
              <a:rPr lang="en-US" dirty="0">
                <a:solidFill>
                  <a:schemeClr val="tx1"/>
                </a:solidFill>
              </a:rPr>
              <a:t>Operands and Operators</a:t>
            </a:r>
            <a:br>
              <a:rPr lang="en-US" dirty="0"/>
            </a:br>
            <a:r>
              <a:rPr lang="en-US" sz="1400" dirty="0">
                <a:hlinkClick r:id="rId3"/>
              </a:rPr>
              <a:t>https://developer.mozilla.org/en-US/docs/Learn/JavaScript/First_steps/A_first_splash</a:t>
            </a:r>
            <a:br>
              <a:rPr lang="en-US" sz="1400" dirty="0"/>
            </a:br>
            <a:r>
              <a:rPr lang="en-US" sz="1400" dirty="0">
                <a:hlinkClick r:id="rId4"/>
              </a:rPr>
              <a:t>https://javascript.info/operators#terms-unary-binary-operand</a:t>
            </a:r>
            <a:endParaRPr lang="en-US" dirty="0"/>
          </a:p>
        </p:txBody>
      </p:sp>
      <p:sp>
        <p:nvSpPr>
          <p:cNvPr id="3" name="Content Placeholder 2">
            <a:extLst>
              <a:ext uri="{FF2B5EF4-FFF2-40B4-BE49-F238E27FC236}">
                <a16:creationId xmlns:a16="http://schemas.microsoft.com/office/drawing/2014/main" id="{032B0BEE-D5C3-4666-AA00-6C845FAD7D36}"/>
              </a:ext>
            </a:extLst>
          </p:cNvPr>
          <p:cNvSpPr>
            <a:spLocks noGrp="1"/>
          </p:cNvSpPr>
          <p:nvPr>
            <p:ph idx="1"/>
          </p:nvPr>
        </p:nvSpPr>
        <p:spPr>
          <a:xfrm>
            <a:off x="1097281" y="1907458"/>
            <a:ext cx="6105030" cy="4513007"/>
          </a:xfrm>
        </p:spPr>
        <p:txBody>
          <a:bodyPr anchor="ctr">
            <a:normAutofit/>
          </a:bodyPr>
          <a:lstStyle/>
          <a:p>
            <a:r>
              <a:rPr lang="en-US" sz="1600" dirty="0">
                <a:solidFill>
                  <a:schemeClr val="tx1"/>
                </a:solidFill>
              </a:rPr>
              <a:t>An </a:t>
            </a:r>
            <a:r>
              <a:rPr lang="en-US" sz="1600" b="1" i="1" dirty="0">
                <a:solidFill>
                  <a:schemeClr val="tx1"/>
                </a:solidFill>
              </a:rPr>
              <a:t>operand</a:t>
            </a:r>
            <a:r>
              <a:rPr lang="en-US" sz="1600" dirty="0">
                <a:solidFill>
                  <a:schemeClr val="tx1"/>
                </a:solidFill>
              </a:rPr>
              <a:t> is the value on which </a:t>
            </a:r>
            <a:r>
              <a:rPr lang="en-US" sz="1600" b="1" i="1" dirty="0">
                <a:solidFill>
                  <a:schemeClr val="tx1"/>
                </a:solidFill>
              </a:rPr>
              <a:t>operators</a:t>
            </a:r>
            <a:r>
              <a:rPr lang="en-US" sz="1600" dirty="0">
                <a:solidFill>
                  <a:schemeClr val="tx1"/>
                </a:solidFill>
              </a:rPr>
              <a:t> act. </a:t>
            </a:r>
          </a:p>
          <a:p>
            <a:r>
              <a:rPr lang="en-US" sz="1600" dirty="0">
                <a:solidFill>
                  <a:schemeClr val="tx1"/>
                </a:solidFill>
              </a:rPr>
              <a:t>In the expression ‘5 * 2’ there are two operands: the left operand is 5 and the right operand is 2.</a:t>
            </a:r>
          </a:p>
          <a:p>
            <a:r>
              <a:rPr lang="en-US" sz="1600" dirty="0">
                <a:solidFill>
                  <a:schemeClr val="tx1"/>
                </a:solidFill>
              </a:rPr>
              <a:t>JavaScript </a:t>
            </a:r>
            <a:r>
              <a:rPr lang="en-US" sz="1600" b="1" i="1" dirty="0">
                <a:solidFill>
                  <a:schemeClr val="tx1"/>
                </a:solidFill>
              </a:rPr>
              <a:t>operators</a:t>
            </a:r>
            <a:r>
              <a:rPr lang="en-US" sz="1600" dirty="0">
                <a:solidFill>
                  <a:schemeClr val="tx1"/>
                </a:solidFill>
              </a:rPr>
              <a:t> allow us t o perform tests, do math, concatenate strings, etc. A </a:t>
            </a:r>
            <a:r>
              <a:rPr lang="en-US" sz="1600" b="1" i="1" dirty="0">
                <a:solidFill>
                  <a:schemeClr val="tx1"/>
                </a:solidFill>
              </a:rPr>
              <a:t>unary</a:t>
            </a:r>
            <a:r>
              <a:rPr lang="en-US" sz="1600" dirty="0">
                <a:solidFill>
                  <a:schemeClr val="tx1"/>
                </a:solidFill>
              </a:rPr>
              <a:t> operator has a single operand (</a:t>
            </a:r>
            <a:r>
              <a:rPr lang="en-US" sz="1600" dirty="0">
                <a:solidFill>
                  <a:srgbClr val="FF0000"/>
                </a:solidFill>
              </a:rPr>
              <a:t>let x = 4;</a:t>
            </a:r>
            <a:r>
              <a:rPr lang="en-US" sz="1600" dirty="0">
                <a:solidFill>
                  <a:schemeClr val="tx1"/>
                </a:solidFill>
              </a:rPr>
              <a:t>). A </a:t>
            </a:r>
            <a:r>
              <a:rPr lang="en-US" sz="1600" b="1" i="1" dirty="0">
                <a:solidFill>
                  <a:schemeClr val="tx1"/>
                </a:solidFill>
              </a:rPr>
              <a:t>binary</a:t>
            </a:r>
            <a:r>
              <a:rPr lang="en-US" sz="1600" dirty="0">
                <a:solidFill>
                  <a:schemeClr val="tx1"/>
                </a:solidFill>
              </a:rPr>
              <a:t> operator has two operands (</a:t>
            </a:r>
            <a:r>
              <a:rPr lang="en-US" sz="1600" dirty="0">
                <a:solidFill>
                  <a:srgbClr val="FF0000"/>
                </a:solidFill>
              </a:rPr>
              <a:t>let x = y + z;</a:t>
            </a:r>
            <a:r>
              <a:rPr lang="en-US" sz="1600" dirty="0">
                <a:solidFill>
                  <a:schemeClr val="tx1"/>
                </a:solidFill>
              </a:rPr>
              <a:t>). </a:t>
            </a:r>
          </a:p>
          <a:p>
            <a:r>
              <a:rPr lang="en-US" sz="1600" dirty="0">
                <a:solidFill>
                  <a:schemeClr val="tx1"/>
                </a:solidFill>
              </a:rPr>
              <a:t>You can also use the</a:t>
            </a:r>
            <a:r>
              <a:rPr lang="en-US" sz="1600" dirty="0"/>
              <a:t> </a:t>
            </a:r>
            <a:r>
              <a:rPr lang="en-US" sz="1600" dirty="0">
                <a:solidFill>
                  <a:srgbClr val="FF0000"/>
                </a:solidFill>
              </a:rPr>
              <a:t>+</a:t>
            </a:r>
            <a:r>
              <a:rPr lang="en-US" sz="1600" dirty="0">
                <a:solidFill>
                  <a:schemeClr val="tx1"/>
                </a:solidFill>
              </a:rPr>
              <a:t> operator to add and join text strings together. In JS, if one operand is a string, the other is converted to a string. (Ex.</a:t>
            </a:r>
            <a:r>
              <a:rPr lang="en-US" sz="1600" dirty="0"/>
              <a:t> </a:t>
            </a:r>
            <a:r>
              <a:rPr lang="en-US" sz="1600" dirty="0">
                <a:solidFill>
                  <a:srgbClr val="FF0000"/>
                </a:solidFill>
              </a:rPr>
              <a:t>let new = “hello” + 4;</a:t>
            </a:r>
            <a:r>
              <a:rPr lang="en-US" sz="1600" dirty="0">
                <a:solidFill>
                  <a:schemeClr val="tx1"/>
                </a:solidFill>
              </a:rPr>
              <a:t>) </a:t>
            </a:r>
            <a:r>
              <a:rPr lang="en-US" sz="1600" dirty="0">
                <a:solidFill>
                  <a:srgbClr val="00B050"/>
                </a:solidFill>
              </a:rPr>
              <a:t>// ‘hello4’</a:t>
            </a:r>
          </a:p>
          <a:p>
            <a:r>
              <a:rPr lang="en-US" sz="1600" dirty="0">
                <a:solidFill>
                  <a:schemeClr val="tx1"/>
                </a:solidFill>
              </a:rPr>
              <a:t>Use </a:t>
            </a:r>
            <a:r>
              <a:rPr lang="en-US" sz="1600" b="1" i="1" dirty="0">
                <a:solidFill>
                  <a:schemeClr val="tx1"/>
                </a:solidFill>
              </a:rPr>
              <a:t>PEMDAS</a:t>
            </a:r>
            <a:r>
              <a:rPr lang="en-US" sz="1600" dirty="0">
                <a:solidFill>
                  <a:schemeClr val="tx1"/>
                </a:solidFill>
              </a:rPr>
              <a:t> for order of operations: Parentheses, Exponents, Multiplication, Division, Addition, Subtraction. </a:t>
            </a:r>
          </a:p>
          <a:p>
            <a:r>
              <a:rPr lang="en-US" sz="1600" dirty="0">
                <a:solidFill>
                  <a:schemeClr val="tx1"/>
                </a:solidFill>
              </a:rPr>
              <a:t>What is the result of this expression? </a:t>
            </a:r>
            <a:r>
              <a:rPr lang="en-US" sz="1600" dirty="0">
                <a:solidFill>
                  <a:schemeClr val="tx1"/>
                </a:solidFill>
                <a:highlight>
                  <a:srgbClr val="FFFF00"/>
                </a:highlight>
              </a:rPr>
              <a:t>10/(3+2)*4+5**2+6-9</a:t>
            </a:r>
          </a:p>
        </p:txBody>
      </p:sp>
      <p:pic>
        <p:nvPicPr>
          <p:cNvPr id="4" name="Picture 3">
            <a:extLst>
              <a:ext uri="{FF2B5EF4-FFF2-40B4-BE49-F238E27FC236}">
                <a16:creationId xmlns:a16="http://schemas.microsoft.com/office/drawing/2014/main" id="{69A004DE-FCD8-44B5-8880-37F678794095}"/>
              </a:ext>
            </a:extLst>
          </p:cNvPr>
          <p:cNvPicPr>
            <a:picLocks noChangeAspect="1"/>
          </p:cNvPicPr>
          <p:nvPr/>
        </p:nvPicPr>
        <p:blipFill>
          <a:blip r:embed="rId5"/>
          <a:stretch>
            <a:fillRect/>
          </a:stretch>
        </p:blipFill>
        <p:spPr>
          <a:xfrm>
            <a:off x="7282625" y="2150826"/>
            <a:ext cx="3882934" cy="1804362"/>
          </a:xfrm>
          <a:prstGeom prst="rect">
            <a:avLst/>
          </a:prstGeom>
          <a:ln w="25400">
            <a:solidFill>
              <a:schemeClr val="accent2"/>
            </a:solidFill>
          </a:ln>
          <a:effectLst/>
        </p:spPr>
      </p:pic>
      <p:pic>
        <p:nvPicPr>
          <p:cNvPr id="5" name="Picture 4">
            <a:extLst>
              <a:ext uri="{FF2B5EF4-FFF2-40B4-BE49-F238E27FC236}">
                <a16:creationId xmlns:a16="http://schemas.microsoft.com/office/drawing/2014/main" id="{E1F4C390-3A48-49E6-8911-4CFAF0457FAB}"/>
              </a:ext>
            </a:extLst>
          </p:cNvPr>
          <p:cNvPicPr>
            <a:picLocks noChangeAspect="1"/>
          </p:cNvPicPr>
          <p:nvPr/>
        </p:nvPicPr>
        <p:blipFill>
          <a:blip r:embed="rId6"/>
          <a:stretch>
            <a:fillRect/>
          </a:stretch>
        </p:blipFill>
        <p:spPr>
          <a:xfrm>
            <a:off x="7282625" y="4073650"/>
            <a:ext cx="3885888" cy="2121834"/>
          </a:xfrm>
          <a:prstGeom prst="rect">
            <a:avLst/>
          </a:prstGeom>
          <a:ln w="25400">
            <a:solidFill>
              <a:schemeClr val="accent2"/>
            </a:solidFill>
          </a:ln>
          <a:effectLst/>
        </p:spPr>
      </p:pic>
    </p:spTree>
    <p:extLst>
      <p:ext uri="{BB962C8B-B14F-4D97-AF65-F5344CB8AC3E}">
        <p14:creationId xmlns:p14="http://schemas.microsoft.com/office/powerpoint/2010/main" val="10389739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5BD8B-1F8B-45A5-9F5F-1B83B3C67FDA}"/>
              </a:ext>
            </a:extLst>
          </p:cNvPr>
          <p:cNvSpPr>
            <a:spLocks noGrp="1"/>
          </p:cNvSpPr>
          <p:nvPr>
            <p:ph type="title"/>
          </p:nvPr>
        </p:nvSpPr>
        <p:spPr/>
        <p:txBody>
          <a:bodyPr/>
          <a:lstStyle/>
          <a:p>
            <a:r>
              <a:rPr lang="en-US" dirty="0">
                <a:solidFill>
                  <a:schemeClr val="tx1"/>
                </a:solidFill>
              </a:rPr>
              <a:t>Operators</a:t>
            </a:r>
            <a:br>
              <a:rPr lang="en-US" dirty="0"/>
            </a:br>
            <a:r>
              <a:rPr lang="en-US" sz="1400" dirty="0">
                <a:hlinkClick r:id="rId2"/>
              </a:rPr>
              <a:t>https://javascript.info/operators</a:t>
            </a:r>
            <a:endParaRPr lang="en-US" dirty="0"/>
          </a:p>
        </p:txBody>
      </p:sp>
      <p:graphicFrame>
        <p:nvGraphicFramePr>
          <p:cNvPr id="4" name="Table 4">
            <a:extLst>
              <a:ext uri="{FF2B5EF4-FFF2-40B4-BE49-F238E27FC236}">
                <a16:creationId xmlns:a16="http://schemas.microsoft.com/office/drawing/2014/main" id="{290E8219-EECC-4AFE-98D4-9CF4E9FB4664}"/>
              </a:ext>
            </a:extLst>
          </p:cNvPr>
          <p:cNvGraphicFramePr>
            <a:graphicFrameLocks noGrp="1"/>
          </p:cNvGraphicFramePr>
          <p:nvPr>
            <p:ph idx="1"/>
            <p:extLst>
              <p:ext uri="{D42A27DB-BD31-4B8C-83A1-F6EECF244321}">
                <p14:modId xmlns:p14="http://schemas.microsoft.com/office/powerpoint/2010/main" val="389828824"/>
              </p:ext>
            </p:extLst>
          </p:nvPr>
        </p:nvGraphicFramePr>
        <p:xfrm>
          <a:off x="1190171" y="2085052"/>
          <a:ext cx="9989699" cy="4140200"/>
        </p:xfrm>
        <a:graphic>
          <a:graphicData uri="http://schemas.openxmlformats.org/drawingml/2006/table">
            <a:tbl>
              <a:tblPr firstRow="1" bandRow="1">
                <a:tableStyleId>{5C22544A-7EE6-4342-B048-85BDC9FD1C3A}</a:tableStyleId>
              </a:tblPr>
              <a:tblGrid>
                <a:gridCol w="2140186">
                  <a:extLst>
                    <a:ext uri="{9D8B030D-6E8A-4147-A177-3AD203B41FA5}">
                      <a16:colId xmlns:a16="http://schemas.microsoft.com/office/drawing/2014/main" val="3679195856"/>
                    </a:ext>
                  </a:extLst>
                </a:gridCol>
                <a:gridCol w="2852079">
                  <a:extLst>
                    <a:ext uri="{9D8B030D-6E8A-4147-A177-3AD203B41FA5}">
                      <a16:colId xmlns:a16="http://schemas.microsoft.com/office/drawing/2014/main" val="3193240219"/>
                    </a:ext>
                  </a:extLst>
                </a:gridCol>
                <a:gridCol w="4997434">
                  <a:extLst>
                    <a:ext uri="{9D8B030D-6E8A-4147-A177-3AD203B41FA5}">
                      <a16:colId xmlns:a16="http://schemas.microsoft.com/office/drawing/2014/main" val="3410244034"/>
                    </a:ext>
                  </a:extLst>
                </a:gridCol>
              </a:tblGrid>
              <a:tr h="370840">
                <a:tc>
                  <a:txBody>
                    <a:bodyPr/>
                    <a:lstStyle/>
                    <a:p>
                      <a:pPr algn="ctr"/>
                      <a:r>
                        <a:rPr lang="en-US" sz="2400" dirty="0"/>
                        <a:t>Operator</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400" dirty="0"/>
                        <a:t>Example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400" dirty="0"/>
                        <a:t>Description</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519127623"/>
                  </a:ext>
                </a:extLst>
              </a:tr>
              <a:tr h="370840">
                <a:tc>
                  <a:txBody>
                    <a:bodyPr/>
                    <a:lstStyle/>
                    <a:p>
                      <a:pPr algn="ctr"/>
                      <a:r>
                        <a:rPr lang="en-US" sz="18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800" dirty="0"/>
                        <a:t>6%4 == 2</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pt-BR" sz="1800" b="1" i="1" dirty="0">
                          <a:solidFill>
                            <a:srgbClr val="FF0000"/>
                          </a:solidFill>
                        </a:rPr>
                        <a:t>%</a:t>
                      </a:r>
                      <a:r>
                        <a:rPr lang="pt-BR" sz="1800" dirty="0"/>
                        <a:t> is </a:t>
                      </a:r>
                      <a:r>
                        <a:rPr lang="pt-BR" sz="1800" b="1" i="1" dirty="0"/>
                        <a:t>modulus</a:t>
                      </a:r>
                      <a:r>
                        <a:rPr lang="pt-BR" sz="1800" dirty="0"/>
                        <a:t> and gives the remainder.</a:t>
                      </a:r>
                      <a:endParaRPr lang="en-US" sz="1800"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474128068"/>
                  </a:ext>
                </a:extLst>
              </a:tr>
              <a:tr h="370840">
                <a:tc>
                  <a:txBody>
                    <a:bodyPr/>
                    <a:lstStyle/>
                    <a:p>
                      <a:pPr algn="ctr"/>
                      <a:r>
                        <a:rPr lang="en-US" sz="18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800" dirty="0"/>
                        <a:t>If a = 5, a++ === 6</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800" b="1" i="1" dirty="0">
                          <a:solidFill>
                            <a:srgbClr val="FF0000"/>
                          </a:solidFill>
                        </a:rPr>
                        <a:t>++</a:t>
                      </a:r>
                      <a:r>
                        <a:rPr lang="pt-BR" sz="1800" dirty="0"/>
                        <a:t> increments by 1. </a:t>
                      </a:r>
                      <a:r>
                        <a:rPr lang="pt-BR" sz="1800" b="1" i="1" dirty="0">
                          <a:solidFill>
                            <a:srgbClr val="FF0000"/>
                          </a:solidFill>
                        </a:rPr>
                        <a:t>- -</a:t>
                      </a:r>
                      <a:r>
                        <a:rPr lang="pt-BR" sz="1800" dirty="0">
                          <a:solidFill>
                            <a:srgbClr val="FF0000"/>
                          </a:solidFill>
                        </a:rPr>
                        <a:t> </a:t>
                      </a:r>
                      <a:r>
                        <a:rPr lang="pt-BR" sz="1800" dirty="0"/>
                        <a:t>decrements by 1. </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800" dirty="0"/>
                        <a:t>Placed before the variable,</a:t>
                      </a:r>
                      <a:r>
                        <a:rPr lang="pt-BR" sz="1800" dirty="0">
                          <a:solidFill>
                            <a:srgbClr val="FF0000"/>
                          </a:solidFill>
                        </a:rPr>
                        <a:t> </a:t>
                      </a:r>
                      <a:r>
                        <a:rPr lang="pt-BR" sz="1800" b="1" i="1" dirty="0">
                          <a:solidFill>
                            <a:srgbClr val="FF0000"/>
                          </a:solidFill>
                        </a:rPr>
                        <a:t>++</a:t>
                      </a:r>
                      <a:r>
                        <a:rPr lang="pt-BR" sz="1800" dirty="0">
                          <a:solidFill>
                            <a:srgbClr val="FF0000"/>
                          </a:solidFill>
                        </a:rPr>
                        <a:t> </a:t>
                      </a:r>
                      <a:r>
                        <a:rPr lang="pt-BR" sz="1800" dirty="0"/>
                        <a:t>or </a:t>
                      </a:r>
                      <a:r>
                        <a:rPr lang="pt-BR" sz="1800" b="1" i="1" dirty="0">
                          <a:solidFill>
                            <a:srgbClr val="FF0000"/>
                          </a:solidFill>
                        </a:rPr>
                        <a:t>- -</a:t>
                      </a:r>
                      <a:r>
                        <a:rPr lang="pt-BR" sz="1800" dirty="0">
                          <a:solidFill>
                            <a:srgbClr val="FF0000"/>
                          </a:solidFill>
                        </a:rPr>
                        <a:t> </a:t>
                      </a:r>
                      <a:r>
                        <a:rPr lang="pt-BR" sz="1800" dirty="0"/>
                        <a:t>occurs before the action. Placed after the variable,</a:t>
                      </a:r>
                      <a:r>
                        <a:rPr lang="pt-BR" sz="1800" dirty="0">
                          <a:solidFill>
                            <a:srgbClr val="FF0000"/>
                          </a:solidFill>
                        </a:rPr>
                        <a:t> </a:t>
                      </a:r>
                      <a:r>
                        <a:rPr lang="pt-BR" sz="1800" b="1" i="1" dirty="0">
                          <a:solidFill>
                            <a:srgbClr val="FF0000"/>
                          </a:solidFill>
                        </a:rPr>
                        <a:t>++</a:t>
                      </a:r>
                      <a:r>
                        <a:rPr lang="pt-BR" sz="1800" dirty="0"/>
                        <a:t> or </a:t>
                      </a:r>
                      <a:r>
                        <a:rPr lang="pt-BR" sz="1800" b="1" i="1" dirty="0">
                          <a:solidFill>
                            <a:srgbClr val="FF0000"/>
                          </a:solidFill>
                        </a:rPr>
                        <a:t>- -</a:t>
                      </a:r>
                      <a:r>
                        <a:rPr lang="pt-BR" sz="1800" dirty="0">
                          <a:solidFill>
                            <a:srgbClr val="FF0000"/>
                          </a:solidFill>
                        </a:rPr>
                        <a:t> </a:t>
                      </a:r>
                      <a:r>
                        <a:rPr lang="pt-BR" sz="1800" dirty="0"/>
                        <a:t>happens after the action. </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124910808"/>
                  </a:ext>
                </a:extLst>
              </a:tr>
              <a:tr h="370840">
                <a:tc>
                  <a:txBody>
                    <a:bodyPr/>
                    <a:lstStyle/>
                    <a:p>
                      <a:pPr algn="ctr"/>
                      <a:r>
                        <a:rPr lang="en-US" sz="1800" dirty="0"/>
                        <a:t>- -</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800" dirty="0"/>
                        <a:t>a = 5, a- - == 4</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vMerge="1">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pt-BR" sz="1800" dirty="0"/>
                    </a:p>
                  </a:txBody>
                  <a:tcPr/>
                </a:tc>
                <a:extLst>
                  <a:ext uri="{0D108BD9-81ED-4DB2-BD59-A6C34878D82A}">
                    <a16:rowId xmlns:a16="http://schemas.microsoft.com/office/drawing/2014/main" val="4013903104"/>
                  </a:ext>
                </a:extLst>
              </a:tr>
              <a:tr h="370840">
                <a:tc>
                  <a:txBody>
                    <a:bodyPr/>
                    <a:lstStyle/>
                    <a:p>
                      <a:pPr algn="ctr"/>
                      <a:r>
                        <a:rPr lang="en-US" sz="18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pt-BR" sz="1800" dirty="0"/>
                        <a:t>a == 4, b == 3;   </a:t>
                      </a:r>
                    </a:p>
                    <a:p>
                      <a:r>
                        <a:rPr lang="pt-BR" sz="1800" b="1" i="1" dirty="0"/>
                        <a:t>a**b == 64</a:t>
                      </a:r>
                      <a:r>
                        <a:rPr lang="pt-BR" sz="1800" dirty="0"/>
                        <a:t>.</a:t>
                      </a:r>
                      <a:endParaRPr lang="en-US" sz="1800"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sz="1800" b="1" i="1" dirty="0">
                          <a:solidFill>
                            <a:srgbClr val="FF0000"/>
                          </a:solidFill>
                        </a:rPr>
                        <a:t>**</a:t>
                      </a:r>
                      <a:r>
                        <a:rPr lang="pt-BR" sz="1800" dirty="0"/>
                        <a:t> is the exponent operator. </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1800" b="1" i="1" dirty="0"/>
                        <a:t>a</a:t>
                      </a:r>
                      <a:r>
                        <a:rPr lang="pt-BR" sz="1800" dirty="0"/>
                        <a:t> is multiplied by itself </a:t>
                      </a:r>
                      <a:r>
                        <a:rPr lang="pt-BR" sz="1800" b="1" i="1" dirty="0"/>
                        <a:t>b</a:t>
                      </a:r>
                      <a:r>
                        <a:rPr lang="pt-BR" sz="1800" dirty="0"/>
                        <a:t> times.</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93823689"/>
                  </a:ext>
                </a:extLst>
              </a:tr>
              <a:tr h="370840">
                <a:tc>
                  <a:txBody>
                    <a:bodyPr/>
                    <a:lstStyle/>
                    <a:p>
                      <a:pPr algn="ctr"/>
                      <a:r>
                        <a:rPr lang="en-US" sz="18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800" dirty="0"/>
                        <a:t>let n = 2;   n += 5 == 7</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rowSpan="4">
                  <a:txBody>
                    <a:bodyPr/>
                    <a:lstStyle/>
                    <a:p>
                      <a:r>
                        <a:rPr lang="en-US" sz="1800" i="0" dirty="0"/>
                        <a:t>Modify-in-place. Shorthand notation to add, subtract, multiply or divide then save the result to the </a:t>
                      </a:r>
                      <a:r>
                        <a:rPr lang="en-US" sz="1800" b="1" i="1" dirty="0"/>
                        <a:t>left-hand variable;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641726252"/>
                  </a:ext>
                </a:extLst>
              </a:tr>
              <a:tr h="370840">
                <a:tc>
                  <a:txBody>
                    <a:bodyPr/>
                    <a:lstStyle/>
                    <a:p>
                      <a:pPr algn="ctr"/>
                      <a:r>
                        <a:rPr lang="en-US" sz="18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let n = 2;   n -= 5 == -3</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vMerge="1">
                  <a:txBody>
                    <a:bodyPr/>
                    <a:lstStyle/>
                    <a:p>
                      <a:endParaRPr lang="en-US" dirty="0"/>
                    </a:p>
                  </a:txBody>
                  <a:tcPr/>
                </a:tc>
                <a:extLst>
                  <a:ext uri="{0D108BD9-81ED-4DB2-BD59-A6C34878D82A}">
                    <a16:rowId xmlns:a16="http://schemas.microsoft.com/office/drawing/2014/main" val="290114134"/>
                  </a:ext>
                </a:extLst>
              </a:tr>
              <a:tr h="370840">
                <a:tc>
                  <a:txBody>
                    <a:bodyPr/>
                    <a:lstStyle/>
                    <a:p>
                      <a:pPr algn="ctr"/>
                      <a:r>
                        <a:rPr lang="en-US" sz="18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800" dirty="0"/>
                        <a:t>let n = 2;  n *= 5 == 10</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vMerge="1">
                  <a:txBody>
                    <a:bodyPr/>
                    <a:lstStyle/>
                    <a:p>
                      <a:endParaRPr lang="en-US" dirty="0"/>
                    </a:p>
                  </a:txBody>
                  <a:tcPr/>
                </a:tc>
                <a:extLst>
                  <a:ext uri="{0D108BD9-81ED-4DB2-BD59-A6C34878D82A}">
                    <a16:rowId xmlns:a16="http://schemas.microsoft.com/office/drawing/2014/main" val="209107624"/>
                  </a:ext>
                </a:extLst>
              </a:tr>
              <a:tr h="370840">
                <a:tc>
                  <a:txBody>
                    <a:bodyPr/>
                    <a:lstStyle/>
                    <a:p>
                      <a:pPr algn="ctr"/>
                      <a:r>
                        <a:rPr lang="en-US" sz="18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800" dirty="0"/>
                        <a:t>let n = 10;   n /= 5 == 2</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vMerge="1">
                  <a:txBody>
                    <a:bodyPr/>
                    <a:lstStyle/>
                    <a:p>
                      <a:endParaRPr lang="en-US" dirty="0"/>
                    </a:p>
                  </a:txBody>
                  <a:tcPr/>
                </a:tc>
                <a:extLst>
                  <a:ext uri="{0D108BD9-81ED-4DB2-BD59-A6C34878D82A}">
                    <a16:rowId xmlns:a16="http://schemas.microsoft.com/office/drawing/2014/main" val="1281298550"/>
                  </a:ext>
                </a:extLst>
              </a:tr>
            </a:tbl>
          </a:graphicData>
        </a:graphic>
      </p:graphicFrame>
    </p:spTree>
    <p:extLst>
      <p:ext uri="{BB962C8B-B14F-4D97-AF65-F5344CB8AC3E}">
        <p14:creationId xmlns:p14="http://schemas.microsoft.com/office/powerpoint/2010/main" val="26501873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0B9C5F-8FB3-422A-B2E2-C75730A6F9EF}"/>
              </a:ext>
            </a:extLst>
          </p:cNvPr>
          <p:cNvSpPr>
            <a:spLocks noGrp="1"/>
          </p:cNvSpPr>
          <p:nvPr>
            <p:ph type="title"/>
          </p:nvPr>
        </p:nvSpPr>
        <p:spPr/>
        <p:txBody>
          <a:bodyPr>
            <a:normAutofit/>
          </a:bodyPr>
          <a:lstStyle/>
          <a:p>
            <a:r>
              <a:rPr lang="en-US" dirty="0">
                <a:solidFill>
                  <a:schemeClr val="tx1"/>
                </a:solidFill>
              </a:rPr>
              <a:t>Operator precedence</a:t>
            </a:r>
            <a:br>
              <a:rPr lang="en-US" dirty="0"/>
            </a:br>
            <a:r>
              <a:rPr lang="en-US" sz="1400" dirty="0">
                <a:hlinkClick r:id="rId2"/>
              </a:rPr>
              <a:t>https://javascript.info/operators#operator-precedence</a:t>
            </a:r>
            <a:br>
              <a:rPr lang="en-US" sz="1400" dirty="0"/>
            </a:br>
            <a:r>
              <a:rPr lang="en-US" sz="1400" dirty="0">
                <a:hlinkClick r:id="rId3"/>
              </a:rPr>
              <a:t>https://developer.mozilla.org/en/JavaScript/Reference/operators/operator_precedence</a:t>
            </a:r>
            <a:endParaRPr lang="en-US" dirty="0"/>
          </a:p>
        </p:txBody>
      </p:sp>
      <p:pic>
        <p:nvPicPr>
          <p:cNvPr id="4" name="Content Placeholder 3">
            <a:extLst>
              <a:ext uri="{FF2B5EF4-FFF2-40B4-BE49-F238E27FC236}">
                <a16:creationId xmlns:a16="http://schemas.microsoft.com/office/drawing/2014/main" id="{49B64AB2-1509-4C2C-B3D1-D2277502D7D1}"/>
              </a:ext>
            </a:extLst>
          </p:cNvPr>
          <p:cNvPicPr>
            <a:picLocks noGrp="1" noChangeAspect="1"/>
          </p:cNvPicPr>
          <p:nvPr>
            <p:ph idx="1"/>
          </p:nvPr>
        </p:nvPicPr>
        <p:blipFill>
          <a:blip r:embed="rId4"/>
          <a:stretch>
            <a:fillRect/>
          </a:stretch>
        </p:blipFill>
        <p:spPr>
          <a:xfrm>
            <a:off x="6755641" y="2090058"/>
            <a:ext cx="1357575" cy="4179538"/>
          </a:xfrm>
          <a:prstGeom prst="rect">
            <a:avLst/>
          </a:prstGeom>
        </p:spPr>
      </p:pic>
      <p:pic>
        <p:nvPicPr>
          <p:cNvPr id="6" name="Picture 5">
            <a:extLst>
              <a:ext uri="{FF2B5EF4-FFF2-40B4-BE49-F238E27FC236}">
                <a16:creationId xmlns:a16="http://schemas.microsoft.com/office/drawing/2014/main" id="{9909DB3C-34E5-46CC-A975-179FAA1E40AC}"/>
              </a:ext>
            </a:extLst>
          </p:cNvPr>
          <p:cNvPicPr>
            <a:picLocks noChangeAspect="1"/>
          </p:cNvPicPr>
          <p:nvPr/>
        </p:nvPicPr>
        <p:blipFill>
          <a:blip r:embed="rId5"/>
          <a:stretch>
            <a:fillRect/>
          </a:stretch>
        </p:blipFill>
        <p:spPr>
          <a:xfrm>
            <a:off x="8111786" y="2077158"/>
            <a:ext cx="1576167" cy="4202160"/>
          </a:xfrm>
          <a:prstGeom prst="rect">
            <a:avLst/>
          </a:prstGeom>
        </p:spPr>
      </p:pic>
      <p:pic>
        <p:nvPicPr>
          <p:cNvPr id="7" name="Picture 6">
            <a:extLst>
              <a:ext uri="{FF2B5EF4-FFF2-40B4-BE49-F238E27FC236}">
                <a16:creationId xmlns:a16="http://schemas.microsoft.com/office/drawing/2014/main" id="{CCD45A8A-BDA5-4A30-8F1F-552F11099760}"/>
              </a:ext>
            </a:extLst>
          </p:cNvPr>
          <p:cNvPicPr>
            <a:picLocks noChangeAspect="1"/>
          </p:cNvPicPr>
          <p:nvPr/>
        </p:nvPicPr>
        <p:blipFill>
          <a:blip r:embed="rId6"/>
          <a:stretch>
            <a:fillRect/>
          </a:stretch>
        </p:blipFill>
        <p:spPr>
          <a:xfrm>
            <a:off x="9684521" y="2081818"/>
            <a:ext cx="862866" cy="4190850"/>
          </a:xfrm>
          <a:prstGeom prst="rect">
            <a:avLst/>
          </a:prstGeom>
        </p:spPr>
      </p:pic>
      <p:sp>
        <p:nvSpPr>
          <p:cNvPr id="8" name="Rectangle 7">
            <a:extLst>
              <a:ext uri="{FF2B5EF4-FFF2-40B4-BE49-F238E27FC236}">
                <a16:creationId xmlns:a16="http://schemas.microsoft.com/office/drawing/2014/main" id="{4E714DC2-2BD5-46D7-ACEE-28958E4E9900}"/>
              </a:ext>
            </a:extLst>
          </p:cNvPr>
          <p:cNvSpPr/>
          <p:nvPr/>
        </p:nvSpPr>
        <p:spPr>
          <a:xfrm>
            <a:off x="1097280" y="1903119"/>
            <a:ext cx="5658361" cy="4441238"/>
          </a:xfrm>
          <a:prstGeom prst="rect">
            <a:avLst/>
          </a:prstGeom>
        </p:spPr>
        <p:txBody>
          <a:bodyPr wrap="square" anchor="ctr">
            <a:normAutofit lnSpcReduction="10000"/>
          </a:bodyPr>
          <a:lstStyle/>
          <a:p>
            <a:r>
              <a:rPr lang="en-US" sz="2400" dirty="0"/>
              <a:t>Execution order is defined by operator precedence. Parentheses have the highest precedence. (1 + 2) * 2 = 6.</a:t>
            </a:r>
          </a:p>
          <a:p>
            <a:endParaRPr lang="en-US" sz="2400" dirty="0"/>
          </a:p>
          <a:p>
            <a:r>
              <a:rPr lang="en-US" sz="2400" dirty="0"/>
              <a:t>Every operator has a corresponding precedence number. The operator with the higher number executes first. If the precedence is the same, the execution order is from left to right.</a:t>
            </a:r>
          </a:p>
          <a:p>
            <a:endParaRPr lang="en-US" sz="2400" dirty="0"/>
          </a:p>
          <a:p>
            <a:r>
              <a:rPr lang="en-US" sz="2400" dirty="0"/>
              <a:t>You can also chain assignments. </a:t>
            </a:r>
          </a:p>
          <a:p>
            <a:r>
              <a:rPr lang="en-US" sz="2400" dirty="0"/>
              <a:t>In </a:t>
            </a:r>
            <a:r>
              <a:rPr lang="pt-BR" sz="2400" b="1" i="1" dirty="0">
                <a:solidFill>
                  <a:srgbClr val="FF0000"/>
                </a:solidFill>
              </a:rPr>
              <a:t>a = b = c = 2 + 2</a:t>
            </a:r>
            <a:r>
              <a:rPr lang="pt-BR" sz="2400" b="1" i="1" dirty="0"/>
              <a:t>; </a:t>
            </a:r>
            <a:r>
              <a:rPr lang="pt-BR" sz="2400" dirty="0">
                <a:solidFill>
                  <a:srgbClr val="FF0000"/>
                </a:solidFill>
              </a:rPr>
              <a:t>a</a:t>
            </a:r>
            <a:r>
              <a:rPr lang="pt-BR" sz="2400" dirty="0"/>
              <a:t>, </a:t>
            </a:r>
            <a:r>
              <a:rPr lang="pt-BR" sz="2400" dirty="0">
                <a:solidFill>
                  <a:srgbClr val="FF0000"/>
                </a:solidFill>
              </a:rPr>
              <a:t>b</a:t>
            </a:r>
            <a:r>
              <a:rPr lang="pt-BR" sz="2400" dirty="0"/>
              <a:t>, and </a:t>
            </a:r>
            <a:r>
              <a:rPr lang="pt-BR" sz="2400" dirty="0">
                <a:solidFill>
                  <a:srgbClr val="FF0000"/>
                </a:solidFill>
              </a:rPr>
              <a:t>c</a:t>
            </a:r>
            <a:r>
              <a:rPr lang="pt-BR" sz="2400" dirty="0"/>
              <a:t> == 4.</a:t>
            </a:r>
            <a:endParaRPr lang="en-US" sz="2000" dirty="0"/>
          </a:p>
        </p:txBody>
      </p:sp>
      <p:sp>
        <p:nvSpPr>
          <p:cNvPr id="5" name="Rectangle 4">
            <a:extLst>
              <a:ext uri="{FF2B5EF4-FFF2-40B4-BE49-F238E27FC236}">
                <a16:creationId xmlns:a16="http://schemas.microsoft.com/office/drawing/2014/main" id="{9A0C9C77-3E20-4CB9-AA76-EF0EAE06F403}"/>
              </a:ext>
            </a:extLst>
          </p:cNvPr>
          <p:cNvSpPr/>
          <p:nvPr/>
        </p:nvSpPr>
        <p:spPr>
          <a:xfrm>
            <a:off x="6851176" y="2090058"/>
            <a:ext cx="3696211" cy="4179538"/>
          </a:xfrm>
          <a:prstGeom prst="rect">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5335579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7ED85-12EF-4613-A45A-E19F828AF6E4}"/>
              </a:ext>
            </a:extLst>
          </p:cNvPr>
          <p:cNvSpPr>
            <a:spLocks noGrp="1"/>
          </p:cNvSpPr>
          <p:nvPr>
            <p:ph type="title"/>
          </p:nvPr>
        </p:nvSpPr>
        <p:spPr>
          <a:xfrm>
            <a:off x="1156304" y="286603"/>
            <a:ext cx="8398933" cy="1450757"/>
          </a:xfrm>
        </p:spPr>
        <p:txBody>
          <a:bodyPr>
            <a:normAutofit/>
          </a:bodyPr>
          <a:lstStyle/>
          <a:p>
            <a:r>
              <a:rPr lang="en-US" dirty="0"/>
              <a:t> </a:t>
            </a:r>
            <a:r>
              <a:rPr lang="en-US" dirty="0">
                <a:solidFill>
                  <a:srgbClr val="FF0000"/>
                </a:solidFill>
              </a:rPr>
              <a:t>=</a:t>
            </a:r>
            <a:r>
              <a:rPr lang="en-US" dirty="0">
                <a:solidFill>
                  <a:schemeClr val="tx1"/>
                </a:solidFill>
              </a:rPr>
              <a:t>,</a:t>
            </a:r>
            <a:r>
              <a:rPr lang="en-US" dirty="0"/>
              <a:t> </a:t>
            </a:r>
            <a:r>
              <a:rPr lang="en-US" dirty="0">
                <a:solidFill>
                  <a:srgbClr val="FF0000"/>
                </a:solidFill>
              </a:rPr>
              <a:t>==</a:t>
            </a:r>
            <a:r>
              <a:rPr lang="en-US" dirty="0">
                <a:solidFill>
                  <a:schemeClr val="tx1"/>
                </a:solidFill>
              </a:rPr>
              <a:t>, and </a:t>
            </a:r>
            <a:r>
              <a:rPr lang="en-US" dirty="0">
                <a:solidFill>
                  <a:srgbClr val="FF0000"/>
                </a:solidFill>
              </a:rPr>
              <a:t>===</a:t>
            </a:r>
            <a:r>
              <a:rPr lang="en-US" dirty="0"/>
              <a:t> </a:t>
            </a:r>
            <a:r>
              <a:rPr lang="en-US" dirty="0">
                <a:solidFill>
                  <a:schemeClr val="tx1"/>
                </a:solidFill>
              </a:rPr>
              <a:t>Operators</a:t>
            </a:r>
            <a:br>
              <a:rPr lang="en-US" dirty="0">
                <a:solidFill>
                  <a:schemeClr val="tx1"/>
                </a:solidFill>
              </a:rPr>
            </a:br>
            <a:r>
              <a:rPr lang="en-US" sz="1400" dirty="0">
                <a:hlinkClick r:id="rId2"/>
              </a:rPr>
              <a:t>https://javascript.info/object#copying-by-reference</a:t>
            </a:r>
            <a:endParaRPr lang="en-US" dirty="0"/>
          </a:p>
        </p:txBody>
      </p:sp>
      <p:graphicFrame>
        <p:nvGraphicFramePr>
          <p:cNvPr id="4" name="Table 4">
            <a:extLst>
              <a:ext uri="{FF2B5EF4-FFF2-40B4-BE49-F238E27FC236}">
                <a16:creationId xmlns:a16="http://schemas.microsoft.com/office/drawing/2014/main" id="{147035FE-EEE8-4FA7-903A-ADC412020150}"/>
              </a:ext>
            </a:extLst>
          </p:cNvPr>
          <p:cNvGraphicFramePr>
            <a:graphicFrameLocks noGrp="1"/>
          </p:cNvGraphicFramePr>
          <p:nvPr>
            <p:ph idx="1"/>
            <p:extLst>
              <p:ext uri="{D42A27DB-BD31-4B8C-83A1-F6EECF244321}">
                <p14:modId xmlns:p14="http://schemas.microsoft.com/office/powerpoint/2010/main" val="2971020395"/>
              </p:ext>
            </p:extLst>
          </p:nvPr>
        </p:nvGraphicFramePr>
        <p:xfrm>
          <a:off x="1276358" y="2962138"/>
          <a:ext cx="4873671" cy="2529840"/>
        </p:xfrm>
        <a:graphic>
          <a:graphicData uri="http://schemas.openxmlformats.org/drawingml/2006/table">
            <a:tbl>
              <a:tblPr firstRow="1" bandRow="1">
                <a:tableStyleId>{5C22544A-7EE6-4342-B048-85BDC9FD1C3A}</a:tableStyleId>
              </a:tblPr>
              <a:tblGrid>
                <a:gridCol w="1442314">
                  <a:extLst>
                    <a:ext uri="{9D8B030D-6E8A-4147-A177-3AD203B41FA5}">
                      <a16:colId xmlns:a16="http://schemas.microsoft.com/office/drawing/2014/main" val="292645959"/>
                    </a:ext>
                  </a:extLst>
                </a:gridCol>
                <a:gridCol w="1734532">
                  <a:extLst>
                    <a:ext uri="{9D8B030D-6E8A-4147-A177-3AD203B41FA5}">
                      <a16:colId xmlns:a16="http://schemas.microsoft.com/office/drawing/2014/main" val="2483212478"/>
                    </a:ext>
                  </a:extLst>
                </a:gridCol>
                <a:gridCol w="1696825">
                  <a:extLst>
                    <a:ext uri="{9D8B030D-6E8A-4147-A177-3AD203B41FA5}">
                      <a16:colId xmlns:a16="http://schemas.microsoft.com/office/drawing/2014/main" val="1393975201"/>
                    </a:ext>
                  </a:extLst>
                </a:gridCol>
              </a:tblGrid>
              <a:tr h="370840">
                <a:tc>
                  <a:txBody>
                    <a:bodyPr/>
                    <a:lstStyle/>
                    <a:p>
                      <a:pPr algn="ctr"/>
                      <a:r>
                        <a:rPr lang="en-US" sz="24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4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4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86697163"/>
                  </a:ext>
                </a:extLst>
              </a:tr>
              <a:tr h="370840">
                <a:tc>
                  <a:txBody>
                    <a:bodyPr/>
                    <a:lstStyle/>
                    <a:p>
                      <a:pPr algn="ctr"/>
                      <a:r>
                        <a:rPr lang="en-US" dirty="0"/>
                        <a:t>Assignment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dirty="0"/>
                        <a:t>Equality </a:t>
                      </a:r>
                      <a:r>
                        <a:rPr lang="en-US" sz="1600" dirty="0"/>
                        <a:t>(with type </a:t>
                      </a:r>
                      <a:r>
                        <a:rPr lang="en-US" sz="1600" dirty="0" err="1"/>
                        <a:t>coersion</a:t>
                      </a:r>
                      <a:r>
                        <a:rPr lang="en-US" sz="1600" dirty="0"/>
                        <a:t>)</a:t>
                      </a:r>
                      <a:endParaRPr lang="en-US" dirty="0"/>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dirty="0"/>
                        <a:t>Strict equality</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527128898"/>
                  </a:ext>
                </a:extLst>
              </a:tr>
              <a:tr h="370840">
                <a:tc rowSpan="3">
                  <a:txBody>
                    <a:bodyPr/>
                    <a:lstStyle/>
                    <a:p>
                      <a:r>
                        <a:rPr lang="en-US" dirty="0"/>
                        <a:t>Let a = { };  </a:t>
                      </a:r>
                    </a:p>
                    <a:p>
                      <a:r>
                        <a:rPr lang="en-US" dirty="0"/>
                        <a:t>Let c = { };</a:t>
                      </a:r>
                    </a:p>
                    <a:p>
                      <a:r>
                        <a:rPr lang="en-US" dirty="0"/>
                        <a:t>let b = a;</a:t>
                      </a:r>
                    </a:p>
                    <a:p>
                      <a:r>
                        <a:rPr lang="en-US" dirty="0"/>
                        <a:t>let d = “13”;</a:t>
                      </a:r>
                    </a:p>
                    <a:p>
                      <a:r>
                        <a:rPr lang="en-US" dirty="0"/>
                        <a:t>let e = 13</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t>a == b </a:t>
                      </a:r>
                      <a:r>
                        <a:rPr lang="en-US" dirty="0">
                          <a:solidFill>
                            <a:srgbClr val="00B050"/>
                          </a:solidFill>
                        </a:rPr>
                        <a:t>//true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t>a === b </a:t>
                      </a:r>
                      <a:r>
                        <a:rPr lang="en-US" dirty="0">
                          <a:solidFill>
                            <a:srgbClr val="00B050"/>
                          </a:solidFill>
                        </a:rPr>
                        <a:t>//true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201817345"/>
                  </a:ext>
                </a:extLst>
              </a:tr>
              <a:tr h="370840">
                <a:tc vMerge="1">
                  <a:txBody>
                    <a:bodyPr/>
                    <a:lstStyle/>
                    <a:p>
                      <a:endParaRPr lang="en-US" dirty="0"/>
                    </a:p>
                  </a:txBody>
                  <a:tcPr/>
                </a:tc>
                <a:tc>
                  <a:txBody>
                    <a:bodyPr/>
                    <a:lstStyle/>
                    <a:p>
                      <a:r>
                        <a:rPr lang="en-US" dirty="0"/>
                        <a:t>a == c </a:t>
                      </a:r>
                      <a:r>
                        <a:rPr lang="en-US" dirty="0">
                          <a:solidFill>
                            <a:srgbClr val="00B050"/>
                          </a:solidFill>
                        </a:rPr>
                        <a:t>//false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t>a === c </a:t>
                      </a:r>
                      <a:r>
                        <a:rPr lang="en-US" dirty="0">
                          <a:solidFill>
                            <a:srgbClr val="00B050"/>
                          </a:solidFill>
                        </a:rPr>
                        <a:t>//false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945303591"/>
                  </a:ext>
                </a:extLst>
              </a:tr>
              <a:tr h="370840">
                <a:tc vMerge="1">
                  <a:txBody>
                    <a:bodyPr/>
                    <a:lstStyle/>
                    <a:p>
                      <a:endParaRPr lang="en-US" dirty="0"/>
                    </a:p>
                  </a:txBody>
                  <a:tcPr/>
                </a:tc>
                <a:tc>
                  <a:txBody>
                    <a:bodyPr/>
                    <a:lstStyle/>
                    <a:p>
                      <a:r>
                        <a:rPr lang="en-US" dirty="0"/>
                        <a:t>d == e </a:t>
                      </a:r>
                      <a:r>
                        <a:rPr lang="en-US" dirty="0">
                          <a:solidFill>
                            <a:srgbClr val="00B050"/>
                          </a:solidFill>
                        </a:rPr>
                        <a:t>//true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t>d === e </a:t>
                      </a:r>
                      <a:r>
                        <a:rPr lang="en-US" dirty="0">
                          <a:solidFill>
                            <a:srgbClr val="00B050"/>
                          </a:solidFill>
                        </a:rPr>
                        <a:t>//false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717181123"/>
                  </a:ext>
                </a:extLst>
              </a:tr>
            </a:tbl>
          </a:graphicData>
        </a:graphic>
      </p:graphicFrame>
      <p:pic>
        <p:nvPicPr>
          <p:cNvPr id="6" name="Picture 5">
            <a:extLst>
              <a:ext uri="{FF2B5EF4-FFF2-40B4-BE49-F238E27FC236}">
                <a16:creationId xmlns:a16="http://schemas.microsoft.com/office/drawing/2014/main" id="{0E511D36-9DB4-459E-8AB7-DB1C14471B38}"/>
              </a:ext>
            </a:extLst>
          </p:cNvPr>
          <p:cNvPicPr>
            <a:picLocks noChangeAspect="1"/>
          </p:cNvPicPr>
          <p:nvPr/>
        </p:nvPicPr>
        <p:blipFill>
          <a:blip r:embed="rId3"/>
          <a:stretch>
            <a:fillRect/>
          </a:stretch>
        </p:blipFill>
        <p:spPr>
          <a:xfrm>
            <a:off x="6312918" y="2051326"/>
            <a:ext cx="4978329" cy="4201044"/>
          </a:xfrm>
          <a:prstGeom prst="rect">
            <a:avLst/>
          </a:prstGeom>
          <a:ln w="25400">
            <a:solidFill>
              <a:schemeClr val="accent2"/>
            </a:solidFill>
          </a:ln>
          <a:effectLst/>
        </p:spPr>
      </p:pic>
    </p:spTree>
    <p:extLst>
      <p:ext uri="{BB962C8B-B14F-4D97-AF65-F5344CB8AC3E}">
        <p14:creationId xmlns:p14="http://schemas.microsoft.com/office/powerpoint/2010/main" val="9643097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FC60B-7CB4-49B4-8523-572EDEDF6E56}"/>
              </a:ext>
            </a:extLst>
          </p:cNvPr>
          <p:cNvSpPr>
            <a:spLocks noGrp="1"/>
          </p:cNvSpPr>
          <p:nvPr>
            <p:ph type="title"/>
          </p:nvPr>
        </p:nvSpPr>
        <p:spPr/>
        <p:txBody>
          <a:bodyPr>
            <a:normAutofit/>
          </a:bodyPr>
          <a:lstStyle/>
          <a:p>
            <a:r>
              <a:rPr lang="en-US" dirty="0">
                <a:solidFill>
                  <a:schemeClr val="tx1"/>
                </a:solidFill>
              </a:rPr>
              <a:t>Truthy vs Falsy</a:t>
            </a:r>
            <a:br>
              <a:rPr lang="en-US" dirty="0"/>
            </a:br>
            <a:r>
              <a:rPr lang="en-US" sz="1400" dirty="0">
                <a:hlinkClick r:id="rId2"/>
              </a:rPr>
              <a:t>https://javascript.info/logical-operators</a:t>
            </a:r>
            <a:br>
              <a:rPr lang="en-US" sz="1400" dirty="0"/>
            </a:br>
            <a:r>
              <a:rPr lang="en-US" sz="1400" dirty="0">
                <a:hlinkClick r:id="rId3"/>
              </a:rPr>
              <a:t>https://developer.mozilla.org/en-US/docs/Glossary/Truthy</a:t>
            </a:r>
            <a:br>
              <a:rPr lang="en-US" sz="1400" dirty="0"/>
            </a:br>
            <a:r>
              <a:rPr lang="en-US" sz="1400" dirty="0">
                <a:hlinkClick r:id="rId4"/>
              </a:rPr>
              <a:t>https://developer.mozilla.org/en-US/docs/Glossary/Falsy</a:t>
            </a:r>
            <a:endParaRPr lang="en-US" dirty="0"/>
          </a:p>
        </p:txBody>
      </p:sp>
      <p:sp>
        <p:nvSpPr>
          <p:cNvPr id="3" name="Content Placeholder 2">
            <a:extLst>
              <a:ext uri="{FF2B5EF4-FFF2-40B4-BE49-F238E27FC236}">
                <a16:creationId xmlns:a16="http://schemas.microsoft.com/office/drawing/2014/main" id="{280AAAA9-AFF7-4388-880C-88CCAC9091E8}"/>
              </a:ext>
            </a:extLst>
          </p:cNvPr>
          <p:cNvSpPr>
            <a:spLocks noGrp="1"/>
          </p:cNvSpPr>
          <p:nvPr>
            <p:ph idx="1"/>
          </p:nvPr>
        </p:nvSpPr>
        <p:spPr>
          <a:xfrm>
            <a:off x="3079746" y="2087341"/>
            <a:ext cx="2305053" cy="4520971"/>
          </a:xfrm>
          <a:solidFill>
            <a:schemeClr val="bg1"/>
          </a:solidFill>
          <a:ln w="25400">
            <a:solidFill>
              <a:schemeClr val="accent2"/>
            </a:solidFill>
          </a:ln>
        </p:spPr>
        <p:txBody>
          <a:bodyPr lIns="91440" rIns="91440" anchor="ctr">
            <a:normAutofit/>
          </a:bodyPr>
          <a:lstStyle/>
          <a:p>
            <a:pPr marL="0" indent="0">
              <a:buNone/>
            </a:pPr>
            <a:r>
              <a:rPr lang="en-US" sz="2400" dirty="0">
                <a:solidFill>
                  <a:schemeClr val="tx1"/>
                </a:solidFill>
              </a:rPr>
              <a:t>A </a:t>
            </a:r>
            <a:r>
              <a:rPr lang="en-US" sz="2400" b="1" i="1" dirty="0">
                <a:solidFill>
                  <a:schemeClr val="tx1"/>
                </a:solidFill>
              </a:rPr>
              <a:t>truthy</a:t>
            </a:r>
            <a:r>
              <a:rPr lang="en-US" sz="2400" dirty="0">
                <a:solidFill>
                  <a:schemeClr val="tx1"/>
                </a:solidFill>
              </a:rPr>
              <a:t> value is a value that is </a:t>
            </a:r>
            <a:r>
              <a:rPr lang="en-US" sz="2400" u="sng" dirty="0">
                <a:solidFill>
                  <a:schemeClr val="tx1"/>
                </a:solidFill>
              </a:rPr>
              <a:t>considered</a:t>
            </a:r>
            <a:r>
              <a:rPr lang="en-US" sz="2400" dirty="0">
                <a:solidFill>
                  <a:schemeClr val="tx1"/>
                </a:solidFill>
              </a:rPr>
              <a:t> </a:t>
            </a:r>
            <a:r>
              <a:rPr lang="en-US" sz="2400" b="1" i="1" dirty="0">
                <a:solidFill>
                  <a:schemeClr val="tx1"/>
                </a:solidFill>
              </a:rPr>
              <a:t>true</a:t>
            </a:r>
            <a:r>
              <a:rPr lang="en-US" sz="2400" dirty="0">
                <a:solidFill>
                  <a:schemeClr val="tx1"/>
                </a:solidFill>
              </a:rPr>
              <a:t> when viewed in a </a:t>
            </a:r>
            <a:r>
              <a:rPr lang="en-US" sz="2400" b="1" i="1" dirty="0">
                <a:solidFill>
                  <a:schemeClr val="tx1"/>
                </a:solidFill>
              </a:rPr>
              <a:t>Boolean</a:t>
            </a:r>
            <a:r>
              <a:rPr lang="en-US" sz="2400" dirty="0">
                <a:solidFill>
                  <a:schemeClr val="tx1"/>
                </a:solidFill>
              </a:rPr>
              <a:t> context. All values are </a:t>
            </a:r>
            <a:r>
              <a:rPr lang="en-US" sz="2400" b="1" i="1" dirty="0">
                <a:solidFill>
                  <a:schemeClr val="tx1"/>
                </a:solidFill>
              </a:rPr>
              <a:t>truthy</a:t>
            </a:r>
            <a:r>
              <a:rPr lang="en-US" sz="2400" dirty="0">
                <a:solidFill>
                  <a:schemeClr val="tx1"/>
                </a:solidFill>
              </a:rPr>
              <a:t> unless they are defined as </a:t>
            </a:r>
            <a:r>
              <a:rPr lang="en-US" sz="2400" b="1" i="1" dirty="0" err="1">
                <a:solidFill>
                  <a:schemeClr val="tx1"/>
                </a:solidFill>
              </a:rPr>
              <a:t>falsy</a:t>
            </a:r>
            <a:r>
              <a:rPr lang="en-US" sz="2400" dirty="0">
                <a:solidFill>
                  <a:schemeClr val="tx1"/>
                </a:solidFill>
              </a:rPr>
              <a:t>.</a:t>
            </a:r>
          </a:p>
        </p:txBody>
      </p:sp>
      <p:pic>
        <p:nvPicPr>
          <p:cNvPr id="4" name="Picture 3">
            <a:extLst>
              <a:ext uri="{FF2B5EF4-FFF2-40B4-BE49-F238E27FC236}">
                <a16:creationId xmlns:a16="http://schemas.microsoft.com/office/drawing/2014/main" id="{A2F7A51C-39A0-48CD-A8FC-BDBF6B3BAFF0}"/>
              </a:ext>
            </a:extLst>
          </p:cNvPr>
          <p:cNvPicPr>
            <a:picLocks noChangeAspect="1"/>
          </p:cNvPicPr>
          <p:nvPr/>
        </p:nvPicPr>
        <p:blipFill>
          <a:blip r:embed="rId5"/>
          <a:stretch>
            <a:fillRect/>
          </a:stretch>
        </p:blipFill>
        <p:spPr>
          <a:xfrm>
            <a:off x="633261" y="2096705"/>
            <a:ext cx="2440242" cy="4511608"/>
          </a:xfrm>
          <a:prstGeom prst="rect">
            <a:avLst/>
          </a:prstGeom>
          <a:ln w="25400">
            <a:solidFill>
              <a:schemeClr val="accent2"/>
            </a:solidFill>
          </a:ln>
          <a:effectLst/>
        </p:spPr>
      </p:pic>
      <p:sp>
        <p:nvSpPr>
          <p:cNvPr id="5" name="Rectangle 4">
            <a:extLst>
              <a:ext uri="{FF2B5EF4-FFF2-40B4-BE49-F238E27FC236}">
                <a16:creationId xmlns:a16="http://schemas.microsoft.com/office/drawing/2014/main" id="{E3AA1BEE-D7D5-43FD-A694-B6A817F05C43}"/>
              </a:ext>
            </a:extLst>
          </p:cNvPr>
          <p:cNvSpPr/>
          <p:nvPr/>
        </p:nvSpPr>
        <p:spPr>
          <a:xfrm>
            <a:off x="5696012" y="4770839"/>
            <a:ext cx="3494653" cy="1569660"/>
          </a:xfrm>
          <a:prstGeom prst="rect">
            <a:avLst/>
          </a:prstGeom>
          <a:ln w="25400">
            <a:solidFill>
              <a:schemeClr val="accent2"/>
            </a:solidFill>
          </a:ln>
        </p:spPr>
        <p:txBody>
          <a:bodyPr wrap="square" anchor="ctr">
            <a:spAutoFit/>
          </a:bodyPr>
          <a:lstStyle/>
          <a:p>
            <a:r>
              <a:rPr lang="en-US" sz="2400" dirty="0"/>
              <a:t>A </a:t>
            </a:r>
            <a:r>
              <a:rPr lang="en-US" sz="2400" b="1" i="1" dirty="0" err="1"/>
              <a:t>falsy</a:t>
            </a:r>
            <a:r>
              <a:rPr lang="en-US" sz="2400" dirty="0"/>
              <a:t> value is a value that is </a:t>
            </a:r>
            <a:r>
              <a:rPr lang="en-US" sz="2400" u="sng" dirty="0"/>
              <a:t>considered</a:t>
            </a:r>
            <a:r>
              <a:rPr lang="en-US" sz="2400" dirty="0"/>
              <a:t> false when viewed in a Boolean context.</a:t>
            </a:r>
          </a:p>
        </p:txBody>
      </p:sp>
      <p:pic>
        <p:nvPicPr>
          <p:cNvPr id="6" name="Picture 5">
            <a:extLst>
              <a:ext uri="{FF2B5EF4-FFF2-40B4-BE49-F238E27FC236}">
                <a16:creationId xmlns:a16="http://schemas.microsoft.com/office/drawing/2014/main" id="{2646E5CC-2611-41E4-AC5F-B0A33E7F3D32}"/>
              </a:ext>
            </a:extLst>
          </p:cNvPr>
          <p:cNvPicPr>
            <a:picLocks noChangeAspect="1"/>
          </p:cNvPicPr>
          <p:nvPr/>
        </p:nvPicPr>
        <p:blipFill>
          <a:blip r:embed="rId6"/>
          <a:stretch>
            <a:fillRect/>
          </a:stretch>
        </p:blipFill>
        <p:spPr>
          <a:xfrm>
            <a:off x="5707301" y="2096704"/>
            <a:ext cx="5957465" cy="2674135"/>
          </a:xfrm>
          <a:prstGeom prst="rect">
            <a:avLst/>
          </a:prstGeom>
          <a:ln w="25400">
            <a:solidFill>
              <a:schemeClr val="accent2"/>
            </a:solidFill>
          </a:ln>
          <a:effectLst/>
        </p:spPr>
      </p:pic>
      <p:pic>
        <p:nvPicPr>
          <p:cNvPr id="7" name="Picture 6">
            <a:extLst>
              <a:ext uri="{FF2B5EF4-FFF2-40B4-BE49-F238E27FC236}">
                <a16:creationId xmlns:a16="http://schemas.microsoft.com/office/drawing/2014/main" id="{2587C44C-9363-4189-B2BE-0F07C4CE0D79}"/>
              </a:ext>
            </a:extLst>
          </p:cNvPr>
          <p:cNvPicPr>
            <a:picLocks noChangeAspect="1"/>
          </p:cNvPicPr>
          <p:nvPr/>
        </p:nvPicPr>
        <p:blipFill>
          <a:blip r:embed="rId7"/>
          <a:stretch>
            <a:fillRect/>
          </a:stretch>
        </p:blipFill>
        <p:spPr>
          <a:xfrm>
            <a:off x="9201954" y="3719247"/>
            <a:ext cx="2162082" cy="2607605"/>
          </a:xfrm>
          <a:prstGeom prst="rect">
            <a:avLst/>
          </a:prstGeom>
          <a:ln w="25400">
            <a:solidFill>
              <a:schemeClr val="accent2"/>
            </a:solidFill>
          </a:ln>
          <a:effectLst/>
        </p:spPr>
      </p:pic>
    </p:spTree>
    <p:extLst>
      <p:ext uri="{BB962C8B-B14F-4D97-AF65-F5344CB8AC3E}">
        <p14:creationId xmlns:p14="http://schemas.microsoft.com/office/powerpoint/2010/main" val="139178645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7DD58-0318-4D71-89B5-0418DDADAC3F}"/>
              </a:ext>
            </a:extLst>
          </p:cNvPr>
          <p:cNvSpPr>
            <a:spLocks noGrp="1"/>
          </p:cNvSpPr>
          <p:nvPr>
            <p:ph type="title"/>
          </p:nvPr>
        </p:nvSpPr>
        <p:spPr>
          <a:xfrm>
            <a:off x="1048400" y="286603"/>
            <a:ext cx="10107280" cy="1450757"/>
          </a:xfrm>
        </p:spPr>
        <p:txBody>
          <a:bodyPr>
            <a:normAutofit/>
          </a:bodyPr>
          <a:lstStyle/>
          <a:p>
            <a:r>
              <a:rPr lang="en-US" dirty="0">
                <a:solidFill>
                  <a:schemeClr val="tx1"/>
                </a:solidFill>
              </a:rPr>
              <a:t>Type Conversion</a:t>
            </a:r>
            <a:br>
              <a:rPr lang="en-US" dirty="0"/>
            </a:br>
            <a:r>
              <a:rPr lang="en-US" sz="1400" dirty="0">
                <a:hlinkClick r:id="rId2"/>
              </a:rPr>
              <a:t>https://javascript.info/type-conversions</a:t>
            </a:r>
            <a:endParaRPr lang="en-US" dirty="0"/>
          </a:p>
        </p:txBody>
      </p:sp>
      <p:sp>
        <p:nvSpPr>
          <p:cNvPr id="3" name="Content Placeholder 2">
            <a:extLst>
              <a:ext uri="{FF2B5EF4-FFF2-40B4-BE49-F238E27FC236}">
                <a16:creationId xmlns:a16="http://schemas.microsoft.com/office/drawing/2014/main" id="{DC6B3918-A264-483F-9B31-F90545B9C7AE}"/>
              </a:ext>
            </a:extLst>
          </p:cNvPr>
          <p:cNvSpPr>
            <a:spLocks noGrp="1"/>
          </p:cNvSpPr>
          <p:nvPr>
            <p:ph idx="1"/>
          </p:nvPr>
        </p:nvSpPr>
        <p:spPr>
          <a:xfrm>
            <a:off x="1282095" y="1908314"/>
            <a:ext cx="9710057" cy="1300378"/>
          </a:xfrm>
        </p:spPr>
        <p:txBody>
          <a:bodyPr anchor="ctr">
            <a:normAutofit/>
          </a:bodyPr>
          <a:lstStyle/>
          <a:p>
            <a:r>
              <a:rPr lang="en-US" sz="2400" dirty="0">
                <a:solidFill>
                  <a:schemeClr val="tx1"/>
                </a:solidFill>
              </a:rPr>
              <a:t>Most of the time, </a:t>
            </a:r>
            <a:r>
              <a:rPr lang="en-US" sz="2400" b="1" i="1" dirty="0">
                <a:solidFill>
                  <a:schemeClr val="tx1"/>
                </a:solidFill>
              </a:rPr>
              <a:t>operators</a:t>
            </a:r>
            <a:r>
              <a:rPr lang="en-US" sz="2400" dirty="0">
                <a:solidFill>
                  <a:schemeClr val="tx1"/>
                </a:solidFill>
              </a:rPr>
              <a:t> and </a:t>
            </a:r>
            <a:r>
              <a:rPr lang="en-US" sz="2400" b="1" i="1" dirty="0">
                <a:solidFill>
                  <a:schemeClr val="tx1"/>
                </a:solidFill>
              </a:rPr>
              <a:t>functions </a:t>
            </a:r>
            <a:r>
              <a:rPr lang="en-US" sz="2400" dirty="0">
                <a:solidFill>
                  <a:schemeClr val="tx1"/>
                </a:solidFill>
              </a:rPr>
              <a:t>automatically convert the values given to them to the correct type. The three most widely used conversions are to </a:t>
            </a:r>
            <a:r>
              <a:rPr lang="en-US" sz="2400" b="1" i="1" dirty="0">
                <a:solidFill>
                  <a:schemeClr val="tx1"/>
                </a:solidFill>
              </a:rPr>
              <a:t>string</a:t>
            </a:r>
            <a:r>
              <a:rPr lang="en-US" sz="2400" dirty="0">
                <a:solidFill>
                  <a:schemeClr val="tx1"/>
                </a:solidFill>
              </a:rPr>
              <a:t>, to </a:t>
            </a:r>
            <a:r>
              <a:rPr lang="en-US" sz="2400" b="1" i="1" dirty="0">
                <a:solidFill>
                  <a:schemeClr val="tx1"/>
                </a:solidFill>
              </a:rPr>
              <a:t>number</a:t>
            </a:r>
            <a:r>
              <a:rPr lang="en-US" sz="2400" dirty="0">
                <a:solidFill>
                  <a:schemeClr val="tx1"/>
                </a:solidFill>
              </a:rPr>
              <a:t>, and to </a:t>
            </a:r>
            <a:r>
              <a:rPr lang="en-US" sz="2400" b="1" i="1" dirty="0">
                <a:solidFill>
                  <a:schemeClr val="tx1"/>
                </a:solidFill>
              </a:rPr>
              <a:t>boolean.</a:t>
            </a:r>
            <a:endParaRPr lang="en-US" sz="2400" dirty="0">
              <a:solidFill>
                <a:schemeClr val="tx1"/>
              </a:solidFill>
            </a:endParaRPr>
          </a:p>
        </p:txBody>
      </p:sp>
      <p:graphicFrame>
        <p:nvGraphicFramePr>
          <p:cNvPr id="4" name="Table 4">
            <a:extLst>
              <a:ext uri="{FF2B5EF4-FFF2-40B4-BE49-F238E27FC236}">
                <a16:creationId xmlns:a16="http://schemas.microsoft.com/office/drawing/2014/main" id="{1471FC63-835F-4388-B6E3-48122697C3F6}"/>
              </a:ext>
            </a:extLst>
          </p:cNvPr>
          <p:cNvGraphicFramePr>
            <a:graphicFrameLocks noGrp="1"/>
          </p:cNvGraphicFramePr>
          <p:nvPr>
            <p:extLst>
              <p:ext uri="{D42A27DB-BD31-4B8C-83A1-F6EECF244321}">
                <p14:modId xmlns:p14="http://schemas.microsoft.com/office/powerpoint/2010/main" val="564432517"/>
              </p:ext>
            </p:extLst>
          </p:nvPr>
        </p:nvGraphicFramePr>
        <p:xfrm>
          <a:off x="1048400" y="3213531"/>
          <a:ext cx="10156160" cy="3107312"/>
        </p:xfrm>
        <a:graphic>
          <a:graphicData uri="http://schemas.openxmlformats.org/drawingml/2006/table">
            <a:tbl>
              <a:tblPr firstRow="1" bandRow="1">
                <a:tableStyleId>{5C22544A-7EE6-4342-B048-85BDC9FD1C3A}</a:tableStyleId>
              </a:tblPr>
              <a:tblGrid>
                <a:gridCol w="2252770">
                  <a:extLst>
                    <a:ext uri="{9D8B030D-6E8A-4147-A177-3AD203B41FA5}">
                      <a16:colId xmlns:a16="http://schemas.microsoft.com/office/drawing/2014/main" val="2833162338"/>
                    </a:ext>
                  </a:extLst>
                </a:gridCol>
                <a:gridCol w="1776343">
                  <a:extLst>
                    <a:ext uri="{9D8B030D-6E8A-4147-A177-3AD203B41FA5}">
                      <a16:colId xmlns:a16="http://schemas.microsoft.com/office/drawing/2014/main" val="2820620880"/>
                    </a:ext>
                  </a:extLst>
                </a:gridCol>
                <a:gridCol w="3177313">
                  <a:extLst>
                    <a:ext uri="{9D8B030D-6E8A-4147-A177-3AD203B41FA5}">
                      <a16:colId xmlns:a16="http://schemas.microsoft.com/office/drawing/2014/main" val="231481262"/>
                    </a:ext>
                  </a:extLst>
                </a:gridCol>
                <a:gridCol w="1871728">
                  <a:extLst>
                    <a:ext uri="{9D8B030D-6E8A-4147-A177-3AD203B41FA5}">
                      <a16:colId xmlns:a16="http://schemas.microsoft.com/office/drawing/2014/main" val="117274041"/>
                    </a:ext>
                  </a:extLst>
                </a:gridCol>
                <a:gridCol w="1078006">
                  <a:extLst>
                    <a:ext uri="{9D8B030D-6E8A-4147-A177-3AD203B41FA5}">
                      <a16:colId xmlns:a16="http://schemas.microsoft.com/office/drawing/2014/main" val="1705696632"/>
                    </a:ext>
                  </a:extLst>
                </a:gridCol>
              </a:tblGrid>
              <a:tr h="448158">
                <a:tc>
                  <a:txBody>
                    <a:bodyPr/>
                    <a:lstStyle/>
                    <a:p>
                      <a:pPr algn="ctr"/>
                      <a:r>
                        <a:rPr lang="en-US" sz="2400" dirty="0">
                          <a:solidFill>
                            <a:schemeClr val="tx1"/>
                          </a:solidFill>
                        </a:rPr>
                        <a:t>String(x)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alpha val="68000"/>
                      </a:srgbClr>
                    </a:solidFill>
                  </a:tcPr>
                </a:tc>
                <a:tc gridSpan="2">
                  <a:txBody>
                    <a:bodyPr/>
                    <a:lstStyle/>
                    <a:p>
                      <a:pPr algn="ctr"/>
                      <a:r>
                        <a:rPr lang="en-US" sz="2400" dirty="0">
                          <a:solidFill>
                            <a:schemeClr val="tx1"/>
                          </a:solidFill>
                        </a:rPr>
                        <a:t>Number(x)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68000"/>
                      </a:srgbClr>
                    </a:solidFill>
                  </a:tcPr>
                </a:tc>
                <a:tc hMerge="1">
                  <a:txBody>
                    <a:bodyPr/>
                    <a:lstStyle/>
                    <a:p>
                      <a:endParaRPr lang="en-US"/>
                    </a:p>
                  </a:txBody>
                  <a:tcPr>
                    <a:lnL w="12700" cap="flat" cmpd="sng" algn="ctr">
                      <a:solidFill>
                        <a:schemeClr val="tx1"/>
                      </a:solidFill>
                      <a:prstDash val="solid"/>
                      <a:round/>
                      <a:headEnd type="none" w="med" len="med"/>
                      <a:tailEnd type="none" w="med" len="med"/>
                    </a:lnL>
                  </a:tcPr>
                </a:tc>
                <a:tc gridSpan="2">
                  <a:txBody>
                    <a:bodyPr/>
                    <a:lstStyle/>
                    <a:p>
                      <a:pPr algn="ctr"/>
                      <a:r>
                        <a:rPr lang="en-US" sz="2400" dirty="0">
                          <a:solidFill>
                            <a:schemeClr val="tx1"/>
                          </a:solidFill>
                        </a:rPr>
                        <a:t>Boolean(x)</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alpha val="68000"/>
                      </a:srgbClr>
                    </a:solidFill>
                  </a:tcPr>
                </a:tc>
                <a:tc hMerge="1">
                  <a:txBody>
                    <a:bodyPr/>
                    <a:lstStyle/>
                    <a:p>
                      <a:endParaRPr lang="en-US"/>
                    </a:p>
                  </a:txBody>
                  <a:tcPr/>
                </a:tc>
                <a:extLst>
                  <a:ext uri="{0D108BD9-81ED-4DB2-BD59-A6C34878D82A}">
                    <a16:rowId xmlns:a16="http://schemas.microsoft.com/office/drawing/2014/main" val="2888393554"/>
                  </a:ext>
                </a:extLst>
              </a:tr>
              <a:tr h="327570">
                <a:tc rowSpan="6">
                  <a:txBody>
                    <a:bodyPr/>
                    <a:lstStyle/>
                    <a:p>
                      <a:pPr algn="ctr"/>
                      <a:r>
                        <a:rPr lang="en-US" sz="2000" dirty="0">
                          <a:solidFill>
                            <a:schemeClr val="tx1"/>
                          </a:solidFill>
                        </a:rPr>
                        <a:t>Any value can be converted to a string.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alpha val="20000"/>
                      </a:srgbClr>
                    </a:solidFill>
                  </a:tcPr>
                </a:tc>
                <a:tc>
                  <a:txBody>
                    <a:bodyPr/>
                    <a:lstStyle/>
                    <a:p>
                      <a:pPr algn="ctr"/>
                      <a:r>
                        <a:rPr lang="en-US" sz="2000" dirty="0">
                          <a:solidFill>
                            <a:srgbClr val="FF0000"/>
                          </a:solidFill>
                          <a:effectLst/>
                        </a:rPr>
                        <a:t>If the input is…</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a:txBody>
                    <a:bodyPr/>
                    <a:lstStyle/>
                    <a:p>
                      <a:pPr algn="ctr"/>
                      <a:r>
                        <a:rPr lang="en-US" sz="2000" dirty="0">
                          <a:solidFill>
                            <a:srgbClr val="FF0000"/>
                          </a:solidFill>
                          <a:effectLst/>
                        </a:rPr>
                        <a:t>The result is….</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a:txBody>
                    <a:bodyPr/>
                    <a:lstStyle/>
                    <a:p>
                      <a:pPr algn="ctr"/>
                      <a:r>
                        <a:rPr lang="en-US" sz="2000" dirty="0">
                          <a:solidFill>
                            <a:srgbClr val="FF0000"/>
                          </a:solidFill>
                          <a:effectLst/>
                        </a:rPr>
                        <a:t>Input</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alpha val="20000"/>
                      </a:srgbClr>
                    </a:solidFill>
                  </a:tcPr>
                </a:tc>
                <a:tc>
                  <a:txBody>
                    <a:bodyPr/>
                    <a:lstStyle/>
                    <a:p>
                      <a:pPr algn="ctr"/>
                      <a:r>
                        <a:rPr lang="en-US" sz="2000" dirty="0">
                          <a:solidFill>
                            <a:srgbClr val="FF0000"/>
                          </a:solidFill>
                          <a:effectLst/>
                        </a:rPr>
                        <a:t>Result</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alpha val="20000"/>
                      </a:srgbClr>
                    </a:solidFill>
                  </a:tcPr>
                </a:tc>
                <a:extLst>
                  <a:ext uri="{0D108BD9-81ED-4DB2-BD59-A6C34878D82A}">
                    <a16:rowId xmlns:a16="http://schemas.microsoft.com/office/drawing/2014/main" val="2320661206"/>
                  </a:ext>
                </a:extLst>
              </a:tr>
              <a:tr h="327570">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lang="en-US" sz="2000" b="0" i="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effectLst/>
                        </a:rPr>
                        <a:t>undefined</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err="1">
                          <a:solidFill>
                            <a:schemeClr val="tx1"/>
                          </a:solidFill>
                          <a:effectLst/>
                        </a:rPr>
                        <a:t>NaN</a:t>
                      </a:r>
                      <a:endParaRPr lang="en-US" sz="2000" dirty="0">
                        <a:solidFill>
                          <a:schemeClr val="tx1"/>
                        </a:solidFill>
                        <a:effectLst/>
                      </a:endParaRP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rowSpan="4">
                  <a:txBody>
                    <a:bodyPr/>
                    <a:lstStyle/>
                    <a:p>
                      <a:pPr algn="ctr"/>
                      <a:r>
                        <a:rPr lang="en-US" sz="2000" dirty="0">
                          <a:solidFill>
                            <a:schemeClr val="tx1"/>
                          </a:solidFill>
                          <a:effectLst/>
                        </a:rPr>
                        <a:t>0</a:t>
                      </a:r>
                    </a:p>
                    <a:p>
                      <a:pPr algn="ctr"/>
                      <a:r>
                        <a:rPr lang="en-US" sz="2000" dirty="0">
                          <a:solidFill>
                            <a:schemeClr val="tx1"/>
                          </a:solidFill>
                          <a:effectLst/>
                        </a:rPr>
                        <a:t>null</a:t>
                      </a:r>
                    </a:p>
                    <a:p>
                      <a:pPr algn="ctr"/>
                      <a:r>
                        <a:rPr lang="en-US" sz="2000" dirty="0">
                          <a:solidFill>
                            <a:schemeClr val="tx1"/>
                          </a:solidFill>
                          <a:effectLst/>
                        </a:rPr>
                        <a:t>undefined</a:t>
                      </a:r>
                    </a:p>
                    <a:p>
                      <a:pPr algn="ctr"/>
                      <a:r>
                        <a:rPr lang="en-US" sz="2000" dirty="0" err="1">
                          <a:solidFill>
                            <a:schemeClr val="tx1"/>
                          </a:solidFill>
                        </a:rPr>
                        <a:t>NaN</a:t>
                      </a:r>
                      <a:endParaRPr lang="en-US" sz="2000" dirty="0">
                        <a:solidFill>
                          <a:schemeClr val="tx1"/>
                        </a:solidFill>
                      </a:endParaRPr>
                    </a:p>
                    <a:p>
                      <a:pPr algn="ctr"/>
                      <a:r>
                        <a:rPr lang="en-US" sz="2000" dirty="0">
                          <a:solidFill>
                            <a:schemeClr val="tx1"/>
                          </a:solidFill>
                        </a:rPr>
                        <a:t>“”</a:t>
                      </a:r>
                    </a:p>
                    <a:p>
                      <a:pPr algn="ctr"/>
                      <a:r>
                        <a:rPr lang="en-US" sz="2000" dirty="0">
                          <a:solidFill>
                            <a:schemeClr val="tx1"/>
                          </a:solidFill>
                        </a:rPr>
                        <a:t>‘’</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alpha val="20000"/>
                      </a:srgbClr>
                    </a:solidFill>
                  </a:tcPr>
                </a:tc>
                <a:tc rowSpan="4">
                  <a:txBody>
                    <a:bodyPr/>
                    <a:lstStyle/>
                    <a:p>
                      <a:pPr algn="ctr"/>
                      <a:r>
                        <a:rPr lang="en-US" sz="2000" dirty="0">
                          <a:solidFill>
                            <a:schemeClr val="tx1"/>
                          </a:solidFill>
                        </a:rPr>
                        <a:t>false</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alpha val="20000"/>
                      </a:srgbClr>
                    </a:solidFill>
                  </a:tcPr>
                </a:tc>
                <a:extLst>
                  <a:ext uri="{0D108BD9-81ED-4DB2-BD59-A6C34878D82A}">
                    <a16:rowId xmlns:a16="http://schemas.microsoft.com/office/drawing/2014/main" val="3467011058"/>
                  </a:ext>
                </a:extLst>
              </a:tr>
              <a:tr h="327570">
                <a:tc vMerge="1">
                  <a:txBody>
                    <a:bodyPr/>
                    <a:lstStyle/>
                    <a:p>
                      <a:pPr algn="ctr"/>
                      <a:endParaRPr lang="en-US" sz="20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effectLst/>
                        </a:rPr>
                        <a:t>null</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a:txBody>
                    <a:bodyPr/>
                    <a:lstStyle/>
                    <a:p>
                      <a:pPr algn="ctr"/>
                      <a:r>
                        <a:rPr lang="en-US" sz="2000" dirty="0">
                          <a:solidFill>
                            <a:schemeClr val="tx1"/>
                          </a:solidFill>
                          <a:effectLst/>
                        </a:rPr>
                        <a:t>0</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vMerge="1">
                  <a:txBody>
                    <a:bodyPr/>
                    <a:lstStyle/>
                    <a:p>
                      <a:endParaRPr lang="en-US" dirty="0">
                        <a:effectLst/>
                      </a:endParaRPr>
                    </a:p>
                  </a:txBody>
                  <a:tcPr marL="19050" marT="7620" marB="7620" anchor="ctr"/>
                </a:tc>
                <a:tc vMerge="1">
                  <a:txBody>
                    <a:bodyPr/>
                    <a:lstStyle/>
                    <a:p>
                      <a:endParaRPr lang="en-US" dirty="0">
                        <a:effectLst/>
                      </a:endParaRPr>
                    </a:p>
                  </a:txBody>
                  <a:tcPr marL="19050" marT="7620" marB="7620" anchor="ctr"/>
                </a:tc>
                <a:extLst>
                  <a:ext uri="{0D108BD9-81ED-4DB2-BD59-A6C34878D82A}">
                    <a16:rowId xmlns:a16="http://schemas.microsoft.com/office/drawing/2014/main" val="2237138333"/>
                  </a:ext>
                </a:extLst>
              </a:tr>
              <a:tr h="327570">
                <a:tc vMerge="1">
                  <a:txBody>
                    <a:bodyPr/>
                    <a:lstStyle/>
                    <a:p>
                      <a:pPr algn="ctr"/>
                      <a:endParaRPr lang="en-US" sz="20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effectLst/>
                        </a:rPr>
                        <a:t>true / false</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effectLst/>
                        </a:rPr>
                        <a:t>1 / 0</a:t>
                      </a:r>
                    </a:p>
                  </a:txBody>
                  <a:tcPr marL="19050" marT="7620" marB="76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vMerge="1">
                  <a:txBody>
                    <a:bodyPr/>
                    <a:lstStyle/>
                    <a:p>
                      <a:endParaRPr lang="en-US" dirty="0">
                        <a:effectLst/>
                      </a:endParaRPr>
                    </a:p>
                  </a:txBody>
                  <a:tcPr marL="19050" marT="7620" marB="7620" anchor="ctr"/>
                </a:tc>
                <a:tc vMerge="1">
                  <a:txBody>
                    <a:bodyPr/>
                    <a:lstStyle/>
                    <a:p>
                      <a:endParaRPr lang="en-US" dirty="0">
                        <a:effectLst/>
                      </a:endParaRPr>
                    </a:p>
                  </a:txBody>
                  <a:tcPr marL="19050" marT="7620" marB="7620" anchor="ctr"/>
                </a:tc>
                <a:extLst>
                  <a:ext uri="{0D108BD9-81ED-4DB2-BD59-A6C34878D82A}">
                    <a16:rowId xmlns:a16="http://schemas.microsoft.com/office/drawing/2014/main" val="3295074722"/>
                  </a:ext>
                </a:extLst>
              </a:tr>
              <a:tr h="824861">
                <a:tc vMerge="1">
                  <a:txBody>
                    <a:bodyPr/>
                    <a:lstStyle/>
                    <a:p>
                      <a:pPr algn="ctr"/>
                      <a:endParaRPr lang="en-US" sz="20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sz="2000" dirty="0">
                          <a:solidFill>
                            <a:schemeClr val="tx1"/>
                          </a:solidFill>
                          <a:effectLst/>
                        </a:rPr>
                        <a:t>String that’s not a number.</a:t>
                      </a:r>
                      <a:endParaRPr lang="en-US" sz="20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effectLst/>
                        </a:rPr>
                        <a:t>Whitespaces are ignored.</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2000" dirty="0">
                          <a:solidFill>
                            <a:schemeClr val="tx1"/>
                          </a:solidFill>
                          <a:effectLst/>
                        </a:rPr>
                        <a:t>An error gives </a:t>
                      </a:r>
                      <a:r>
                        <a:rPr lang="en-US" sz="2000" b="1" i="1" dirty="0" err="1">
                          <a:solidFill>
                            <a:schemeClr val="tx1"/>
                          </a:solidFill>
                          <a:effectLst/>
                        </a:rPr>
                        <a:t>NaN</a:t>
                      </a:r>
                      <a:r>
                        <a:rPr lang="en-US" sz="2000" dirty="0">
                          <a:solidFill>
                            <a:schemeClr val="tx1"/>
                          </a:solidFill>
                          <a:effectLst/>
                        </a:rPr>
                        <a:t>.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vMerge="1">
                  <a:txBody>
                    <a:bodyPr/>
                    <a:lstStyle/>
                    <a:p>
                      <a:endParaRPr lang="en-US" dirty="0"/>
                    </a:p>
                  </a:txBody>
                  <a:tcPr/>
                </a:tc>
                <a:tc vMerge="1">
                  <a:txBody>
                    <a:bodyPr/>
                    <a:lstStyle/>
                    <a:p>
                      <a:endParaRPr lang="en-US" dirty="0"/>
                    </a:p>
                  </a:txBody>
                  <a:tcPr/>
                </a:tc>
                <a:extLst>
                  <a:ext uri="{0D108BD9-81ED-4DB2-BD59-A6C34878D82A}">
                    <a16:rowId xmlns:a16="http://schemas.microsoft.com/office/drawing/2014/main" val="3874700980"/>
                  </a:ext>
                </a:extLst>
              </a:tr>
              <a:tr h="478502">
                <a:tc vMerge="1">
                  <a:txBody>
                    <a:bodyPr/>
                    <a:lstStyle/>
                    <a:p>
                      <a:pPr algn="ctr"/>
                      <a:endParaRPr lang="en-US" sz="20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92D050"/>
                    </a:solidFill>
                  </a:tcPr>
                </a:tc>
                <a:tc>
                  <a:txBody>
                    <a:bodyPr/>
                    <a:lstStyle/>
                    <a:p>
                      <a:pPr algn="ctr"/>
                      <a:r>
                        <a:rPr lang="en-US" sz="2000" dirty="0">
                          <a:solidFill>
                            <a:schemeClr val="tx1"/>
                          </a:solidFill>
                        </a:rPr>
                        <a:t>string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a:txBody>
                    <a:bodyPr/>
                    <a:lstStyle/>
                    <a:p>
                      <a:pPr algn="ctr"/>
                      <a:r>
                        <a:rPr lang="en-US" sz="2000" dirty="0">
                          <a:solidFill>
                            <a:schemeClr val="tx1"/>
                          </a:solidFill>
                          <a:effectLst/>
                        </a:rPr>
                        <a:t>An empty </a:t>
                      </a:r>
                      <a:r>
                        <a:rPr lang="en-US" sz="2000" b="1" i="1" dirty="0">
                          <a:solidFill>
                            <a:schemeClr val="tx1"/>
                          </a:solidFill>
                          <a:effectLst/>
                        </a:rPr>
                        <a:t>string</a:t>
                      </a:r>
                      <a:r>
                        <a:rPr lang="en-US" sz="2000" dirty="0">
                          <a:solidFill>
                            <a:schemeClr val="tx1"/>
                          </a:solidFill>
                          <a:effectLst/>
                        </a:rPr>
                        <a:t> becomes 0.</a:t>
                      </a:r>
                      <a:endParaRPr lang="en-US" sz="2000" dirty="0">
                        <a:solidFill>
                          <a:schemeClr val="tx1"/>
                        </a:solidFill>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00">
                        <a:alpha val="20000"/>
                      </a:srgbClr>
                    </a:solidFill>
                  </a:tcPr>
                </a:tc>
                <a:tc>
                  <a:txBody>
                    <a:bodyPr/>
                    <a:lstStyle/>
                    <a:p>
                      <a:pPr algn="ctr"/>
                      <a:r>
                        <a:rPr lang="en-US" sz="2000" dirty="0">
                          <a:solidFill>
                            <a:schemeClr val="tx1"/>
                          </a:solidFill>
                        </a:rPr>
                        <a:t>anything else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alpha val="20000"/>
                      </a:srgbClr>
                    </a:solidFill>
                  </a:tcPr>
                </a:tc>
                <a:tc>
                  <a:txBody>
                    <a:bodyPr/>
                    <a:lstStyle/>
                    <a:p>
                      <a:pPr algn="ctr"/>
                      <a:r>
                        <a:rPr lang="en-US" sz="2000" dirty="0">
                          <a:solidFill>
                            <a:schemeClr val="tx1"/>
                          </a:solidFill>
                        </a:rPr>
                        <a:t>true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000">
                        <a:alpha val="20000"/>
                      </a:srgbClr>
                    </a:solidFill>
                  </a:tcPr>
                </a:tc>
                <a:extLst>
                  <a:ext uri="{0D108BD9-81ED-4DB2-BD59-A6C34878D82A}">
                    <a16:rowId xmlns:a16="http://schemas.microsoft.com/office/drawing/2014/main" val="1706345748"/>
                  </a:ext>
                </a:extLst>
              </a:tr>
            </a:tbl>
          </a:graphicData>
        </a:graphic>
      </p:graphicFrame>
    </p:spTree>
    <p:extLst>
      <p:ext uri="{BB962C8B-B14F-4D97-AF65-F5344CB8AC3E}">
        <p14:creationId xmlns:p14="http://schemas.microsoft.com/office/powerpoint/2010/main" val="35807397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755872" y="0"/>
            <a:ext cx="9485707" cy="4953000"/>
          </a:xfrm>
        </p:spPr>
        <p:txBody>
          <a:bodyPr anchor="ctr">
            <a:noAutofit/>
          </a:bodyPr>
          <a:lstStyle/>
          <a:p>
            <a:pPr lvl="0"/>
            <a:r>
              <a:rPr lang="en-US" sz="3600" i="1" dirty="0">
                <a:solidFill>
                  <a:schemeClr val="bg1"/>
                </a:solidFill>
              </a:rPr>
              <a:t>JavaScript (JS) programming language conforms to the ECMAScript specification. JavaScript is a high-level language that is just-in-time compiled, has curly-bracket syntax, dynamic typing, prototype-based object-orientation, and First-class functions (they are treated like a variable).</a:t>
            </a:r>
            <a:endParaRPr lang="en-US" sz="18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541" y="4952999"/>
            <a:ext cx="12188952" cy="1904999"/>
          </a:xfrm>
        </p:spPr>
        <p:txBody>
          <a:bodyPr anchor="ctr">
            <a:normAutofit/>
          </a:bodyPr>
          <a:lstStyle/>
          <a:p>
            <a:pPr algn="ctr"/>
            <a:r>
              <a:rPr lang="en-US" sz="1400" dirty="0">
                <a:solidFill>
                  <a:srgbClr val="FFFFFF"/>
                </a:solidFill>
                <a:hlinkClick r:id="rId2"/>
              </a:rPr>
              <a:t>https://en.wikipedia.org/wiki/JavaScript</a:t>
            </a:r>
            <a:endParaRPr lang="en-US" sz="1400" dirty="0">
              <a:solidFill>
                <a:srgbClr val="FFFFFF"/>
              </a:solidFill>
            </a:endParaRP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8F5EC5-1C35-42EC-B2C0-525DCFF11A84}"/>
              </a:ext>
            </a:extLst>
          </p:cNvPr>
          <p:cNvSpPr>
            <a:spLocks noGrp="1"/>
          </p:cNvSpPr>
          <p:nvPr>
            <p:ph type="title"/>
          </p:nvPr>
        </p:nvSpPr>
        <p:spPr/>
        <p:txBody>
          <a:bodyPr>
            <a:normAutofit fontScale="90000"/>
          </a:bodyPr>
          <a:lstStyle/>
          <a:p>
            <a:r>
              <a:rPr lang="en-US" dirty="0">
                <a:solidFill>
                  <a:schemeClr val="tx1"/>
                </a:solidFill>
              </a:rPr>
              <a:t>JavaScript – Math object Functions</a:t>
            </a:r>
            <a:br>
              <a:rPr lang="en-US" dirty="0"/>
            </a:br>
            <a:r>
              <a:rPr lang="en-US" sz="1600" dirty="0">
                <a:hlinkClick r:id="rId2"/>
              </a:rPr>
              <a:t>https://developer.mozilla.org/en-US/docs/Web/JavaScript/Reference/Global_Objects/Math</a:t>
            </a:r>
            <a:endParaRPr lang="en-US" dirty="0"/>
          </a:p>
        </p:txBody>
      </p:sp>
      <p:sp>
        <p:nvSpPr>
          <p:cNvPr id="3" name="Content Placeholder 2">
            <a:extLst>
              <a:ext uri="{FF2B5EF4-FFF2-40B4-BE49-F238E27FC236}">
                <a16:creationId xmlns:a16="http://schemas.microsoft.com/office/drawing/2014/main" id="{43507886-9798-47C3-AD6B-185AA9BA0A1F}"/>
              </a:ext>
            </a:extLst>
          </p:cNvPr>
          <p:cNvSpPr>
            <a:spLocks noGrp="1"/>
          </p:cNvSpPr>
          <p:nvPr>
            <p:ph idx="1"/>
          </p:nvPr>
        </p:nvSpPr>
        <p:spPr>
          <a:xfrm>
            <a:off x="1693333" y="1858879"/>
            <a:ext cx="8866293" cy="931561"/>
          </a:xfrm>
        </p:spPr>
        <p:txBody>
          <a:bodyPr anchor="ctr">
            <a:normAutofit fontScale="92500"/>
          </a:bodyPr>
          <a:lstStyle/>
          <a:p>
            <a:r>
              <a:rPr lang="en-US" sz="2800" dirty="0">
                <a:solidFill>
                  <a:schemeClr val="tx1"/>
                </a:solidFill>
              </a:rPr>
              <a:t>JavaScript has a built-in Math object which contains a small library of mathematical functions and constants.</a:t>
            </a:r>
          </a:p>
        </p:txBody>
      </p:sp>
      <p:graphicFrame>
        <p:nvGraphicFramePr>
          <p:cNvPr id="4" name="Table 4">
            <a:extLst>
              <a:ext uri="{FF2B5EF4-FFF2-40B4-BE49-F238E27FC236}">
                <a16:creationId xmlns:a16="http://schemas.microsoft.com/office/drawing/2014/main" id="{95B60FD1-1A12-41E8-B378-1EB0F9E35F9A}"/>
              </a:ext>
            </a:extLst>
          </p:cNvPr>
          <p:cNvGraphicFramePr>
            <a:graphicFrameLocks noGrp="1"/>
          </p:cNvGraphicFramePr>
          <p:nvPr>
            <p:extLst>
              <p:ext uri="{D42A27DB-BD31-4B8C-83A1-F6EECF244321}">
                <p14:modId xmlns:p14="http://schemas.microsoft.com/office/powerpoint/2010/main" val="2271258281"/>
              </p:ext>
            </p:extLst>
          </p:nvPr>
        </p:nvGraphicFramePr>
        <p:xfrm>
          <a:off x="1097280" y="2829144"/>
          <a:ext cx="10058400" cy="3489960"/>
        </p:xfrm>
        <a:graphic>
          <a:graphicData uri="http://schemas.openxmlformats.org/drawingml/2006/table">
            <a:tbl>
              <a:tblPr firstRow="1" bandRow="1">
                <a:tableStyleId>{5C22544A-7EE6-4342-B048-85BDC9FD1C3A}</a:tableStyleId>
              </a:tblPr>
              <a:tblGrid>
                <a:gridCol w="2296369">
                  <a:extLst>
                    <a:ext uri="{9D8B030D-6E8A-4147-A177-3AD203B41FA5}">
                      <a16:colId xmlns:a16="http://schemas.microsoft.com/office/drawing/2014/main" val="2212378596"/>
                    </a:ext>
                  </a:extLst>
                </a:gridCol>
                <a:gridCol w="4562574">
                  <a:extLst>
                    <a:ext uri="{9D8B030D-6E8A-4147-A177-3AD203B41FA5}">
                      <a16:colId xmlns:a16="http://schemas.microsoft.com/office/drawing/2014/main" val="158351978"/>
                    </a:ext>
                  </a:extLst>
                </a:gridCol>
                <a:gridCol w="3199457">
                  <a:extLst>
                    <a:ext uri="{9D8B030D-6E8A-4147-A177-3AD203B41FA5}">
                      <a16:colId xmlns:a16="http://schemas.microsoft.com/office/drawing/2014/main" val="1437675538"/>
                    </a:ext>
                  </a:extLst>
                </a:gridCol>
              </a:tblGrid>
              <a:tr h="370840">
                <a:tc>
                  <a:txBody>
                    <a:bodyPr/>
                    <a:lstStyle/>
                    <a:p>
                      <a:pPr algn="ctr"/>
                      <a:r>
                        <a:rPr lang="en-US" sz="2400" dirty="0"/>
                        <a:t>Function</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400" dirty="0"/>
                        <a:t>Description</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400" dirty="0"/>
                        <a:t>Example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803231216"/>
                  </a:ext>
                </a:extLst>
              </a:tr>
              <a:tr h="370840">
                <a:tc>
                  <a:txBody>
                    <a:bodyPr/>
                    <a:lstStyle/>
                    <a:p>
                      <a:pPr algn="ctr"/>
                      <a:r>
                        <a:rPr lang="en-US" dirty="0" err="1">
                          <a:solidFill>
                            <a:schemeClr val="tx1"/>
                          </a:solidFill>
                        </a:rPr>
                        <a:t>Math.random</a:t>
                      </a:r>
                      <a:r>
                        <a:rPr lang="en-US" dirty="0">
                          <a:solidFill>
                            <a:schemeClr val="tx1"/>
                          </a:solidFill>
                        </a:rPr>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solidFill>
                            <a:schemeClr val="tx1"/>
                          </a:solidFill>
                        </a:rPr>
                        <a:t>returns a floating-point, pseudo-random number in the range 0 to &lt; 1</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l"/>
                      <a:r>
                        <a:rPr lang="en-US" dirty="0" err="1"/>
                        <a:t>Math.random</a:t>
                      </a:r>
                      <a:r>
                        <a:rPr lang="en-US" dirty="0"/>
                        <a:t>()*10;  </a:t>
                      </a:r>
                      <a:r>
                        <a:rPr lang="en-US" dirty="0">
                          <a:solidFill>
                            <a:srgbClr val="00B050"/>
                          </a:solidFill>
                        </a:rPr>
                        <a:t>//3.229976827519583</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711869275"/>
                  </a:ext>
                </a:extLst>
              </a:tr>
              <a:tr h="370840">
                <a:tc>
                  <a:txBody>
                    <a:bodyPr/>
                    <a:lstStyle/>
                    <a:p>
                      <a:pPr algn="ctr"/>
                      <a:r>
                        <a:rPr lang="en-US" dirty="0" err="1">
                          <a:solidFill>
                            <a:schemeClr val="tx1"/>
                          </a:solidFill>
                        </a:rPr>
                        <a:t>Math.abs</a:t>
                      </a:r>
                      <a:r>
                        <a:rPr lang="en-US" dirty="0">
                          <a:solidFill>
                            <a:schemeClr val="tx1"/>
                          </a:solidFill>
                        </a:rPr>
                        <a:t>(x);</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solidFill>
                            <a:schemeClr val="tx1"/>
                          </a:solidFill>
                        </a:rPr>
                        <a:t>returns the absolute value of a number</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l"/>
                      <a:r>
                        <a:rPr lang="en-US" dirty="0" err="1"/>
                        <a:t>Math.abs</a:t>
                      </a:r>
                      <a:r>
                        <a:rPr lang="en-US" dirty="0"/>
                        <a:t>(-10 – 6.3);   </a:t>
                      </a:r>
                      <a:r>
                        <a:rPr lang="en-US" dirty="0">
                          <a:solidFill>
                            <a:srgbClr val="00B050"/>
                          </a:solidFill>
                        </a:rPr>
                        <a:t>//16.3</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21230955"/>
                  </a:ext>
                </a:extLst>
              </a:tr>
              <a:tr h="370840">
                <a:tc>
                  <a:txBody>
                    <a:bodyPr/>
                    <a:lstStyle/>
                    <a:p>
                      <a:pPr algn="ctr"/>
                      <a:r>
                        <a:rPr lang="en-US" dirty="0" err="1">
                          <a:solidFill>
                            <a:schemeClr val="tx1"/>
                          </a:solidFill>
                        </a:rPr>
                        <a:t>Math.pow</a:t>
                      </a:r>
                      <a:r>
                        <a:rPr lang="en-US" dirty="0">
                          <a:solidFill>
                            <a:schemeClr val="tx1"/>
                          </a:solidFill>
                        </a:rPr>
                        <a:t>(</a:t>
                      </a:r>
                      <a:r>
                        <a:rPr lang="en-US" dirty="0" err="1">
                          <a:solidFill>
                            <a:schemeClr val="tx1"/>
                          </a:solidFill>
                        </a:rPr>
                        <a:t>x,y</a:t>
                      </a:r>
                      <a:r>
                        <a:rPr lang="en-US" dirty="0">
                          <a:solidFill>
                            <a:schemeClr val="tx1"/>
                          </a:solidFill>
                        </a:rPr>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solidFill>
                            <a:schemeClr val="tx1"/>
                          </a:solidFill>
                        </a:rPr>
                        <a:t>returns x to the power of y</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l"/>
                      <a:r>
                        <a:rPr lang="en-US" dirty="0" err="1"/>
                        <a:t>Math.pow</a:t>
                      </a:r>
                      <a:r>
                        <a:rPr lang="en-US" dirty="0"/>
                        <a:t>(7, 3);   </a:t>
                      </a:r>
                      <a:r>
                        <a:rPr lang="en-US" dirty="0">
                          <a:solidFill>
                            <a:srgbClr val="00B050"/>
                          </a:solidFill>
                        </a:rPr>
                        <a:t>//343</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51027527"/>
                  </a:ext>
                </a:extLst>
              </a:tr>
              <a:tr h="370840">
                <a:tc>
                  <a:txBody>
                    <a:bodyPr/>
                    <a:lstStyle/>
                    <a:p>
                      <a:pPr algn="ctr"/>
                      <a:r>
                        <a:rPr lang="en-US" dirty="0" err="1">
                          <a:solidFill>
                            <a:schemeClr val="tx1"/>
                          </a:solidFill>
                        </a:rPr>
                        <a:t>Math.floor</a:t>
                      </a:r>
                      <a:r>
                        <a:rPr lang="en-US" dirty="0">
                          <a:solidFill>
                            <a:schemeClr val="tx1"/>
                          </a:solidFill>
                        </a:rPr>
                        <a:t>(x);</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solidFill>
                            <a:schemeClr val="tx1"/>
                          </a:solidFill>
                        </a:rPr>
                        <a:t>returns the largest integer less than or equal to a given number</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l"/>
                      <a:r>
                        <a:rPr lang="en-US" dirty="0" err="1"/>
                        <a:t>Math.floor</a:t>
                      </a:r>
                      <a:r>
                        <a:rPr lang="en-US" dirty="0"/>
                        <a:t>(5.05)  </a:t>
                      </a:r>
                      <a:r>
                        <a:rPr lang="en-US" dirty="0">
                          <a:solidFill>
                            <a:srgbClr val="00B050"/>
                          </a:solidFill>
                        </a:rPr>
                        <a:t>//5</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748757841"/>
                  </a:ext>
                </a:extLst>
              </a:tr>
              <a:tr h="370840">
                <a:tc>
                  <a:txBody>
                    <a:bodyPr/>
                    <a:lstStyle/>
                    <a:p>
                      <a:pPr algn="ctr"/>
                      <a:r>
                        <a:rPr lang="en-US" dirty="0" err="1">
                          <a:solidFill>
                            <a:schemeClr val="tx1"/>
                          </a:solidFill>
                        </a:rPr>
                        <a:t>Math.ceil</a:t>
                      </a:r>
                      <a:r>
                        <a:rPr lang="en-US" dirty="0">
                          <a:solidFill>
                            <a:schemeClr val="tx1"/>
                          </a:solidFill>
                        </a:rPr>
                        <a:t>(x);</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solidFill>
                            <a:schemeClr val="tx1"/>
                          </a:solidFill>
                        </a:rPr>
                        <a:t>rounds a number up to the next largest whole number or integer.</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l"/>
                      <a:r>
                        <a:rPr lang="en-US" dirty="0" err="1"/>
                        <a:t>Math.ceil</a:t>
                      </a:r>
                      <a:r>
                        <a:rPr lang="en-US" dirty="0"/>
                        <a:t>(11.324); </a:t>
                      </a:r>
                      <a:r>
                        <a:rPr lang="en-US" dirty="0">
                          <a:solidFill>
                            <a:srgbClr val="00B050"/>
                          </a:solidFill>
                        </a:rPr>
                        <a:t> //12</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805886869"/>
                  </a:ext>
                </a:extLst>
              </a:tr>
              <a:tr h="370840">
                <a:tc>
                  <a:txBody>
                    <a:bodyPr/>
                    <a:lstStyle/>
                    <a:p>
                      <a:pPr algn="ctr"/>
                      <a:r>
                        <a:rPr lang="en-US" dirty="0" err="1">
                          <a:solidFill>
                            <a:schemeClr val="tx1"/>
                          </a:solidFill>
                        </a:rPr>
                        <a:t>Math.max</a:t>
                      </a:r>
                      <a:r>
                        <a:rPr lang="en-US" dirty="0">
                          <a:solidFill>
                            <a:schemeClr val="tx1"/>
                          </a:solidFill>
                        </a:rPr>
                        <a:t>(</a:t>
                      </a:r>
                      <a:r>
                        <a:rPr lang="en-US" dirty="0" err="1">
                          <a:solidFill>
                            <a:schemeClr val="tx1"/>
                          </a:solidFill>
                        </a:rPr>
                        <a:t>a,b</a:t>
                      </a:r>
                      <a:r>
                        <a:rPr lang="en-US" dirty="0">
                          <a:solidFill>
                            <a:schemeClr val="tx1"/>
                          </a:solidFill>
                        </a:rPr>
                        <a:t>,…z)</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dirty="0">
                          <a:solidFill>
                            <a:schemeClr val="tx1"/>
                          </a:solidFill>
                        </a:rPr>
                        <a:t>returns the largest of zero or more numbers</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l"/>
                      <a:r>
                        <a:rPr lang="en-US" dirty="0" err="1"/>
                        <a:t>Math.max</a:t>
                      </a:r>
                      <a:r>
                        <a:rPr lang="en-US" dirty="0"/>
                        <a:t>(1, 3, 2);   </a:t>
                      </a:r>
                      <a:r>
                        <a:rPr lang="en-US" dirty="0">
                          <a:solidFill>
                            <a:srgbClr val="00B050"/>
                          </a:solidFill>
                        </a:rPr>
                        <a:t>//3</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473920759"/>
                  </a:ext>
                </a:extLst>
              </a:tr>
            </a:tbl>
          </a:graphicData>
        </a:graphic>
      </p:graphicFrame>
    </p:spTree>
    <p:extLst>
      <p:ext uri="{BB962C8B-B14F-4D97-AF65-F5344CB8AC3E}">
        <p14:creationId xmlns:p14="http://schemas.microsoft.com/office/powerpoint/2010/main" val="3196355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6C1C-0FE1-4269-A5BE-2517598D80CA}"/>
              </a:ext>
            </a:extLst>
          </p:cNvPr>
          <p:cNvSpPr>
            <a:spLocks noGrp="1"/>
          </p:cNvSpPr>
          <p:nvPr>
            <p:ph type="title"/>
          </p:nvPr>
        </p:nvSpPr>
        <p:spPr>
          <a:xfrm>
            <a:off x="1165980" y="286603"/>
            <a:ext cx="9989699" cy="1450757"/>
          </a:xfrm>
        </p:spPr>
        <p:txBody>
          <a:bodyPr>
            <a:normAutofit/>
          </a:bodyPr>
          <a:lstStyle/>
          <a:p>
            <a:r>
              <a:rPr lang="en-US" dirty="0">
                <a:solidFill>
                  <a:schemeClr val="tx1"/>
                </a:solidFill>
              </a:rPr>
              <a:t>Map</a:t>
            </a:r>
            <a:br>
              <a:rPr lang="en-US" dirty="0"/>
            </a:br>
            <a:r>
              <a:rPr lang="en-US" sz="1400" dirty="0">
                <a:hlinkClick r:id="rId2"/>
              </a:rPr>
              <a:t>https://javascript.info/map-set#map</a:t>
            </a:r>
            <a:br>
              <a:rPr lang="en-US" sz="1400" dirty="0"/>
            </a:br>
            <a:r>
              <a:rPr lang="en-US" sz="1400" dirty="0">
                <a:hlinkClick r:id="rId3"/>
              </a:rPr>
              <a:t>https://javascript.info/weakmap-weakset#weakmap</a:t>
            </a:r>
            <a:endParaRPr lang="en-US" dirty="0"/>
          </a:p>
        </p:txBody>
      </p:sp>
      <p:graphicFrame>
        <p:nvGraphicFramePr>
          <p:cNvPr id="4" name="Table 4">
            <a:extLst>
              <a:ext uri="{FF2B5EF4-FFF2-40B4-BE49-F238E27FC236}">
                <a16:creationId xmlns:a16="http://schemas.microsoft.com/office/drawing/2014/main" id="{5D4693E3-EFF6-46C8-A851-EB812B747F07}"/>
              </a:ext>
            </a:extLst>
          </p:cNvPr>
          <p:cNvGraphicFramePr>
            <a:graphicFrameLocks noGrp="1"/>
          </p:cNvGraphicFramePr>
          <p:nvPr>
            <p:extLst>
              <p:ext uri="{D42A27DB-BD31-4B8C-83A1-F6EECF244321}">
                <p14:modId xmlns:p14="http://schemas.microsoft.com/office/powerpoint/2010/main" val="3882251026"/>
              </p:ext>
            </p:extLst>
          </p:nvPr>
        </p:nvGraphicFramePr>
        <p:xfrm>
          <a:off x="1342663" y="2467041"/>
          <a:ext cx="3776091" cy="3413760"/>
        </p:xfrm>
        <a:graphic>
          <a:graphicData uri="http://schemas.openxmlformats.org/drawingml/2006/table">
            <a:tbl>
              <a:tblPr firstRow="1" bandRow="1">
                <a:tableStyleId>{5C22544A-7EE6-4342-B048-85BDC9FD1C3A}</a:tableStyleId>
              </a:tblPr>
              <a:tblGrid>
                <a:gridCol w="3776091">
                  <a:extLst>
                    <a:ext uri="{9D8B030D-6E8A-4147-A177-3AD203B41FA5}">
                      <a16:colId xmlns:a16="http://schemas.microsoft.com/office/drawing/2014/main" val="4129922346"/>
                    </a:ext>
                  </a:extLst>
                </a:gridCol>
              </a:tblGrid>
              <a:tr h="370840">
                <a:tc>
                  <a:txBody>
                    <a:bodyPr/>
                    <a:lstStyle/>
                    <a:p>
                      <a:pPr algn="ctr"/>
                      <a:r>
                        <a:rPr lang="en-US" sz="3200" dirty="0">
                          <a:solidFill>
                            <a:schemeClr val="accent3"/>
                          </a:solidFill>
                          <a:hlinkClick r:id="rId2">
                            <a:extLst>
                              <a:ext uri="{A12FA001-AC4F-418D-AE19-62706E023703}">
                                <ahyp:hlinkClr xmlns:ahyp="http://schemas.microsoft.com/office/drawing/2018/hyperlinkcolor" val="tx"/>
                              </a:ext>
                            </a:extLst>
                          </a:hlinkClick>
                        </a:rPr>
                        <a:t>Map</a:t>
                      </a:r>
                      <a:endParaRPr lang="en-US" sz="3200" dirty="0">
                        <a:solidFill>
                          <a:schemeClr val="accent3"/>
                        </a:solidFill>
                      </a:endParaRP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9050" cap="flat" cmpd="sng" algn="ctr">
                      <a:solidFill>
                        <a:schemeClr val="accent2"/>
                      </a:solidFill>
                      <a:prstDash val="solid"/>
                      <a:round/>
                      <a:headEnd type="none" w="med" len="med"/>
                      <a:tailEnd type="none" w="med" len="med"/>
                    </a:lnT>
                    <a:lnB w="1905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59342716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b="1" i="1" dirty="0">
                          <a:solidFill>
                            <a:schemeClr val="tx1"/>
                          </a:solidFill>
                        </a:rPr>
                        <a:t>Map</a:t>
                      </a:r>
                      <a:r>
                        <a:rPr lang="en-US" sz="2400" dirty="0">
                          <a:solidFill>
                            <a:schemeClr val="tx1"/>
                          </a:solidFill>
                        </a:rPr>
                        <a:t> is a collection of </a:t>
                      </a:r>
                      <a:r>
                        <a:rPr lang="en-US" sz="2400" b="1" i="1" dirty="0">
                          <a:solidFill>
                            <a:schemeClr val="tx1"/>
                          </a:solidFill>
                        </a:rPr>
                        <a:t>key-value</a:t>
                      </a:r>
                      <a:r>
                        <a:rPr lang="en-US" sz="2400" dirty="0">
                          <a:solidFill>
                            <a:schemeClr val="tx1"/>
                          </a:solidFill>
                        </a:rPr>
                        <a:t> data items, just like an </a:t>
                      </a:r>
                      <a:r>
                        <a:rPr lang="en-US" sz="2400" b="1" i="1" dirty="0">
                          <a:solidFill>
                            <a:schemeClr val="tx1"/>
                          </a:solidFill>
                        </a:rPr>
                        <a:t>Object</a:t>
                      </a:r>
                      <a:r>
                        <a:rPr lang="en-US" sz="2400" dirty="0">
                          <a:solidFill>
                            <a:schemeClr val="tx1"/>
                          </a:solidFill>
                        </a:rPr>
                        <a:t>.</a:t>
                      </a: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9050" cap="flat" cmpd="sng" algn="ctr">
                      <a:solidFill>
                        <a:schemeClr val="accent2"/>
                      </a:solidFill>
                      <a:prstDash val="solid"/>
                      <a:round/>
                      <a:headEnd type="none" w="med" len="med"/>
                      <a:tailEnd type="none" w="med" len="med"/>
                    </a:lnT>
                    <a:lnB w="1905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114060695"/>
                  </a:ext>
                </a:extLst>
              </a:tr>
              <a:tr h="370840">
                <a:tc>
                  <a:txBody>
                    <a:bodyPr/>
                    <a:lstStyle/>
                    <a:p>
                      <a:r>
                        <a:rPr lang="en-US" sz="2400" dirty="0">
                          <a:solidFill>
                            <a:schemeClr val="tx1"/>
                          </a:solidFill>
                        </a:rPr>
                        <a:t>Any type of key is </a:t>
                      </a:r>
                      <a:r>
                        <a:rPr lang="en-US" sz="2400" u="sng" dirty="0">
                          <a:solidFill>
                            <a:schemeClr val="tx1"/>
                          </a:solidFill>
                        </a:rPr>
                        <a:t>possible</a:t>
                      </a:r>
                      <a:r>
                        <a:rPr lang="en-US" sz="2400" dirty="0">
                          <a:solidFill>
                            <a:schemeClr val="tx1"/>
                          </a:solidFill>
                        </a:rPr>
                        <a:t>, even </a:t>
                      </a:r>
                      <a:r>
                        <a:rPr lang="en-US" sz="2400" b="1" i="1" dirty="0">
                          <a:solidFill>
                            <a:schemeClr val="tx1"/>
                          </a:solidFill>
                        </a:rPr>
                        <a:t>Object.</a:t>
                      </a: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9050" cap="flat" cmpd="sng" algn="ctr">
                      <a:solidFill>
                        <a:schemeClr val="accent2"/>
                      </a:solidFill>
                      <a:prstDash val="solid"/>
                      <a:round/>
                      <a:headEnd type="none" w="med" len="med"/>
                      <a:tailEnd type="none" w="med" len="med"/>
                    </a:lnT>
                    <a:lnB w="1905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058074697"/>
                  </a:ext>
                </a:extLst>
              </a:tr>
              <a:tr h="370840">
                <a:tc>
                  <a:txBody>
                    <a:bodyPr/>
                    <a:lstStyle/>
                    <a:p>
                      <a:r>
                        <a:rPr lang="en-US" sz="2400" dirty="0">
                          <a:solidFill>
                            <a:schemeClr val="tx1"/>
                          </a:solidFill>
                        </a:rPr>
                        <a:t>Insertion order is used for iteration order.</a:t>
                      </a:r>
                    </a:p>
                  </a:txBody>
                  <a:tcPr anchor="ctr">
                    <a:lnL w="19050" cap="flat" cmpd="sng" algn="ctr">
                      <a:solidFill>
                        <a:schemeClr val="accent2"/>
                      </a:solidFill>
                      <a:prstDash val="solid"/>
                      <a:round/>
                      <a:headEnd type="none" w="med" len="med"/>
                      <a:tailEnd type="none" w="med" len="med"/>
                    </a:lnL>
                    <a:lnR w="19050" cap="flat" cmpd="sng" algn="ctr">
                      <a:solidFill>
                        <a:schemeClr val="accent2"/>
                      </a:solidFill>
                      <a:prstDash val="solid"/>
                      <a:round/>
                      <a:headEnd type="none" w="med" len="med"/>
                      <a:tailEnd type="none" w="med" len="med"/>
                    </a:lnR>
                    <a:lnT w="19050" cap="flat" cmpd="sng" algn="ctr">
                      <a:solidFill>
                        <a:schemeClr val="accent2"/>
                      </a:solidFill>
                      <a:prstDash val="solid"/>
                      <a:round/>
                      <a:headEnd type="none" w="med" len="med"/>
                      <a:tailEnd type="none" w="med" len="med"/>
                    </a:lnT>
                    <a:lnB w="1905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111027496"/>
                  </a:ext>
                </a:extLst>
              </a:tr>
            </a:tbl>
          </a:graphicData>
        </a:graphic>
      </p:graphicFrame>
      <p:pic>
        <p:nvPicPr>
          <p:cNvPr id="5" name="Picture 4">
            <a:extLst>
              <a:ext uri="{FF2B5EF4-FFF2-40B4-BE49-F238E27FC236}">
                <a16:creationId xmlns:a16="http://schemas.microsoft.com/office/drawing/2014/main" id="{6372FF69-B8BA-4F22-B00E-B6C1E0FE49F0}"/>
              </a:ext>
            </a:extLst>
          </p:cNvPr>
          <p:cNvPicPr>
            <a:picLocks noChangeAspect="1"/>
          </p:cNvPicPr>
          <p:nvPr/>
        </p:nvPicPr>
        <p:blipFill>
          <a:blip r:embed="rId4"/>
          <a:stretch>
            <a:fillRect/>
          </a:stretch>
        </p:blipFill>
        <p:spPr>
          <a:xfrm>
            <a:off x="5314661" y="2467041"/>
            <a:ext cx="5728097" cy="3414850"/>
          </a:xfrm>
          <a:prstGeom prst="rect">
            <a:avLst/>
          </a:prstGeom>
          <a:ln w="25400">
            <a:solidFill>
              <a:schemeClr val="accent2"/>
            </a:solidFill>
          </a:ln>
          <a:effectLst/>
        </p:spPr>
      </p:pic>
    </p:spTree>
    <p:extLst>
      <p:ext uri="{BB962C8B-B14F-4D97-AF65-F5344CB8AC3E}">
        <p14:creationId xmlns:p14="http://schemas.microsoft.com/office/powerpoint/2010/main" val="40835031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6C1C-0FE1-4269-A5BE-2517598D80CA}"/>
              </a:ext>
            </a:extLst>
          </p:cNvPr>
          <p:cNvSpPr>
            <a:spLocks noGrp="1"/>
          </p:cNvSpPr>
          <p:nvPr>
            <p:ph type="title"/>
          </p:nvPr>
        </p:nvSpPr>
        <p:spPr>
          <a:xfrm>
            <a:off x="1097280" y="286603"/>
            <a:ext cx="5050072" cy="1450757"/>
          </a:xfrm>
        </p:spPr>
        <p:txBody>
          <a:bodyPr>
            <a:normAutofit/>
          </a:bodyPr>
          <a:lstStyle/>
          <a:p>
            <a:r>
              <a:rPr lang="en-US" dirty="0">
                <a:solidFill>
                  <a:schemeClr val="tx1"/>
                </a:solidFill>
              </a:rPr>
              <a:t>Weak Map</a:t>
            </a:r>
            <a:br>
              <a:rPr lang="en-US" dirty="0"/>
            </a:br>
            <a:r>
              <a:rPr lang="en-US" sz="1400" dirty="0">
                <a:hlinkClick r:id="rId2"/>
              </a:rPr>
              <a:t>https://javascript.info/weakmap-weakset#weakmap</a:t>
            </a:r>
            <a:endParaRPr lang="en-US" dirty="0"/>
          </a:p>
        </p:txBody>
      </p:sp>
      <p:graphicFrame>
        <p:nvGraphicFramePr>
          <p:cNvPr id="4" name="Table 4">
            <a:extLst>
              <a:ext uri="{FF2B5EF4-FFF2-40B4-BE49-F238E27FC236}">
                <a16:creationId xmlns:a16="http://schemas.microsoft.com/office/drawing/2014/main" id="{5D4693E3-EFF6-46C8-A851-EB812B747F07}"/>
              </a:ext>
            </a:extLst>
          </p:cNvPr>
          <p:cNvGraphicFramePr>
            <a:graphicFrameLocks noGrp="1"/>
          </p:cNvGraphicFramePr>
          <p:nvPr>
            <p:extLst>
              <p:ext uri="{D42A27DB-BD31-4B8C-83A1-F6EECF244321}">
                <p14:modId xmlns:p14="http://schemas.microsoft.com/office/powerpoint/2010/main" val="912564176"/>
              </p:ext>
            </p:extLst>
          </p:nvPr>
        </p:nvGraphicFramePr>
        <p:xfrm>
          <a:off x="1410815" y="2697753"/>
          <a:ext cx="3966657" cy="3022600"/>
        </p:xfrm>
        <a:graphic>
          <a:graphicData uri="http://schemas.openxmlformats.org/drawingml/2006/table">
            <a:tbl>
              <a:tblPr firstRow="1" bandRow="1">
                <a:tableStyleId>{5C22544A-7EE6-4342-B048-85BDC9FD1C3A}</a:tableStyleId>
              </a:tblPr>
              <a:tblGrid>
                <a:gridCol w="3966657">
                  <a:extLst>
                    <a:ext uri="{9D8B030D-6E8A-4147-A177-3AD203B41FA5}">
                      <a16:colId xmlns:a16="http://schemas.microsoft.com/office/drawing/2014/main" val="316438841"/>
                    </a:ext>
                  </a:extLst>
                </a:gridCol>
              </a:tblGrid>
              <a:tr h="370840">
                <a:tc>
                  <a:txBody>
                    <a:bodyPr/>
                    <a:lstStyle/>
                    <a:p>
                      <a:pPr algn="ctr"/>
                      <a:r>
                        <a:rPr lang="en-US" sz="2400" dirty="0" err="1">
                          <a:solidFill>
                            <a:schemeClr val="accent3"/>
                          </a:solidFill>
                          <a:hlinkClick r:id="rId2">
                            <a:extLst>
                              <a:ext uri="{A12FA001-AC4F-418D-AE19-62706E023703}">
                                <ahyp:hlinkClr xmlns:ahyp="http://schemas.microsoft.com/office/drawing/2018/hyperlinkcolor" val="tx"/>
                              </a:ext>
                            </a:extLst>
                          </a:hlinkClick>
                        </a:rPr>
                        <a:t>WeakMap</a:t>
                      </a:r>
                      <a:endParaRPr lang="en-US" sz="2400" dirty="0">
                        <a:solidFill>
                          <a:schemeClr val="accent3"/>
                        </a:solidFill>
                      </a:endParaRP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59342716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1" dirty="0" err="1">
                          <a:solidFill>
                            <a:schemeClr val="tx1"/>
                          </a:solidFill>
                        </a:rPr>
                        <a:t>WeakMap</a:t>
                      </a:r>
                      <a:r>
                        <a:rPr lang="en-US" sz="1800" dirty="0">
                          <a:solidFill>
                            <a:schemeClr val="tx1"/>
                          </a:solidFill>
                        </a:rPr>
                        <a:t> </a:t>
                      </a:r>
                      <a:r>
                        <a:rPr lang="en-US" sz="1800" b="1" i="1" dirty="0">
                          <a:solidFill>
                            <a:schemeClr val="tx1"/>
                          </a:solidFill>
                        </a:rPr>
                        <a:t>keys</a:t>
                      </a:r>
                      <a:r>
                        <a:rPr lang="en-US" sz="1800" dirty="0">
                          <a:solidFill>
                            <a:schemeClr val="tx1"/>
                          </a:solidFill>
                        </a:rPr>
                        <a:t> </a:t>
                      </a:r>
                      <a:r>
                        <a:rPr lang="en-US" sz="1800" u="sng" dirty="0">
                          <a:solidFill>
                            <a:schemeClr val="tx1"/>
                          </a:solidFill>
                        </a:rPr>
                        <a:t>must</a:t>
                      </a:r>
                      <a:r>
                        <a:rPr lang="en-US" sz="1800" dirty="0">
                          <a:solidFill>
                            <a:schemeClr val="tx1"/>
                          </a:solidFill>
                        </a:rPr>
                        <a:t> be objects</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114060695"/>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solidFill>
                            <a:schemeClr val="tx1"/>
                          </a:solidFill>
                        </a:rPr>
                        <a:t>There is no way to get all </a:t>
                      </a:r>
                      <a:r>
                        <a:rPr lang="en-US" sz="1800" b="1" i="1" dirty="0">
                          <a:solidFill>
                            <a:schemeClr val="tx1"/>
                          </a:solidFill>
                        </a:rPr>
                        <a:t>keys</a:t>
                      </a:r>
                      <a:r>
                        <a:rPr lang="en-US" sz="1800" dirty="0">
                          <a:solidFill>
                            <a:schemeClr val="tx1"/>
                          </a:solidFill>
                        </a:rPr>
                        <a:t> or </a:t>
                      </a:r>
                      <a:r>
                        <a:rPr lang="en-US" sz="1800" b="1" i="1" dirty="0">
                          <a:solidFill>
                            <a:schemeClr val="tx1"/>
                          </a:solidFill>
                        </a:rPr>
                        <a:t>values</a:t>
                      </a:r>
                      <a:r>
                        <a:rPr lang="en-US" sz="1800" dirty="0">
                          <a:solidFill>
                            <a:schemeClr val="tx1"/>
                          </a:solidFill>
                        </a:rPr>
                        <a:t> from a </a:t>
                      </a:r>
                      <a:r>
                        <a:rPr lang="en-US" sz="1800" b="1" i="1" dirty="0">
                          <a:solidFill>
                            <a:schemeClr val="tx1"/>
                          </a:solidFill>
                        </a:rPr>
                        <a:t>weak map</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058074697"/>
                  </a:ext>
                </a:extLst>
              </a:tr>
              <a:tr h="370840">
                <a:tc>
                  <a:txBody>
                    <a:bodyPr/>
                    <a:lstStyle/>
                    <a:p>
                      <a:r>
                        <a:rPr lang="en-US" sz="1800" dirty="0">
                          <a:solidFill>
                            <a:schemeClr val="tx1"/>
                          </a:solidFill>
                        </a:rPr>
                        <a:t>If you remove all other references to an </a:t>
                      </a:r>
                      <a:r>
                        <a:rPr lang="en-US" sz="1800" b="1" i="1" dirty="0">
                          <a:solidFill>
                            <a:schemeClr val="tx1"/>
                          </a:solidFill>
                        </a:rPr>
                        <a:t>object key</a:t>
                      </a:r>
                      <a:r>
                        <a:rPr lang="en-US" sz="1800" dirty="0">
                          <a:solidFill>
                            <a:schemeClr val="tx1"/>
                          </a:solidFill>
                        </a:rPr>
                        <a:t>, the </a:t>
                      </a:r>
                      <a:r>
                        <a:rPr lang="en-US" sz="1800" b="1" i="1" dirty="0">
                          <a:solidFill>
                            <a:schemeClr val="tx1"/>
                          </a:solidFill>
                        </a:rPr>
                        <a:t>object</a:t>
                      </a:r>
                      <a:r>
                        <a:rPr lang="en-US" sz="1800" dirty="0">
                          <a:solidFill>
                            <a:schemeClr val="tx1"/>
                          </a:solidFill>
                        </a:rPr>
                        <a:t> is removed from memory and the </a:t>
                      </a:r>
                      <a:r>
                        <a:rPr lang="en-US" sz="1800" b="1" i="1" dirty="0" err="1">
                          <a:solidFill>
                            <a:schemeClr val="tx1"/>
                          </a:solidFill>
                        </a:rPr>
                        <a:t>WeakMap</a:t>
                      </a:r>
                      <a:r>
                        <a:rPr lang="en-US" sz="1800" b="1" i="1" dirty="0">
                          <a:solidFill>
                            <a:schemeClr val="tx1"/>
                          </a:solidFill>
                        </a:rPr>
                        <a:t>()</a:t>
                      </a:r>
                      <a:r>
                        <a:rPr lang="en-US" sz="1800" dirty="0">
                          <a:solidFill>
                            <a:schemeClr val="tx1"/>
                          </a:solidFill>
                        </a:rPr>
                        <a:t>. </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111027496"/>
                  </a:ext>
                </a:extLst>
              </a:tr>
              <a:tr h="370840">
                <a:tc>
                  <a:txBody>
                    <a:bodyPr/>
                    <a:lstStyle/>
                    <a:p>
                      <a:r>
                        <a:rPr lang="en-US" sz="1800" b="1" i="1" dirty="0" err="1">
                          <a:solidFill>
                            <a:schemeClr val="tx1"/>
                          </a:solidFill>
                        </a:rPr>
                        <a:t>WeakMap</a:t>
                      </a:r>
                      <a:r>
                        <a:rPr lang="en-US" sz="1800" dirty="0">
                          <a:solidFill>
                            <a:schemeClr val="tx1"/>
                          </a:solidFill>
                        </a:rPr>
                        <a:t> does not support iteration or the methods </a:t>
                      </a:r>
                      <a:r>
                        <a:rPr lang="en-US" sz="1800" b="1" i="1" dirty="0">
                          <a:solidFill>
                            <a:schemeClr val="tx1"/>
                          </a:solidFill>
                        </a:rPr>
                        <a:t>keys(), values(), entries()</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238540464"/>
                  </a:ext>
                </a:extLst>
              </a:tr>
            </a:tbl>
          </a:graphicData>
        </a:graphic>
      </p:graphicFrame>
      <p:pic>
        <p:nvPicPr>
          <p:cNvPr id="7" name="Picture 6">
            <a:extLst>
              <a:ext uri="{FF2B5EF4-FFF2-40B4-BE49-F238E27FC236}">
                <a16:creationId xmlns:a16="http://schemas.microsoft.com/office/drawing/2014/main" id="{D16B5485-2CC3-4723-8769-4C0D221BB991}"/>
              </a:ext>
            </a:extLst>
          </p:cNvPr>
          <p:cNvPicPr>
            <a:picLocks noChangeAspect="1"/>
          </p:cNvPicPr>
          <p:nvPr/>
        </p:nvPicPr>
        <p:blipFill>
          <a:blip r:embed="rId3"/>
          <a:stretch>
            <a:fillRect/>
          </a:stretch>
        </p:blipFill>
        <p:spPr>
          <a:xfrm>
            <a:off x="5594243" y="4808972"/>
            <a:ext cx="5472722" cy="1450757"/>
          </a:xfrm>
          <a:prstGeom prst="rect">
            <a:avLst/>
          </a:prstGeom>
          <a:ln w="25400">
            <a:solidFill>
              <a:schemeClr val="accent2"/>
            </a:solidFill>
          </a:ln>
          <a:effectLst/>
        </p:spPr>
      </p:pic>
      <p:pic>
        <p:nvPicPr>
          <p:cNvPr id="9" name="Picture 8">
            <a:extLst>
              <a:ext uri="{FF2B5EF4-FFF2-40B4-BE49-F238E27FC236}">
                <a16:creationId xmlns:a16="http://schemas.microsoft.com/office/drawing/2014/main" id="{1993D41C-6F08-4C66-8B1A-A8ACD652FBBB}"/>
              </a:ext>
            </a:extLst>
          </p:cNvPr>
          <p:cNvPicPr>
            <a:picLocks noChangeAspect="1"/>
          </p:cNvPicPr>
          <p:nvPr/>
        </p:nvPicPr>
        <p:blipFill>
          <a:blip r:embed="rId4"/>
          <a:stretch>
            <a:fillRect/>
          </a:stretch>
        </p:blipFill>
        <p:spPr>
          <a:xfrm>
            <a:off x="5594243" y="2067422"/>
            <a:ext cx="5472722" cy="2610841"/>
          </a:xfrm>
          <a:prstGeom prst="rect">
            <a:avLst/>
          </a:prstGeom>
          <a:ln w="25400">
            <a:solidFill>
              <a:schemeClr val="accent2"/>
            </a:solidFill>
          </a:ln>
          <a:effectLst/>
        </p:spPr>
      </p:pic>
    </p:spTree>
    <p:extLst>
      <p:ext uri="{BB962C8B-B14F-4D97-AF65-F5344CB8AC3E}">
        <p14:creationId xmlns:p14="http://schemas.microsoft.com/office/powerpoint/2010/main" val="60120081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6C1C-0FE1-4269-A5BE-2517598D80CA}"/>
              </a:ext>
            </a:extLst>
          </p:cNvPr>
          <p:cNvSpPr>
            <a:spLocks noGrp="1"/>
          </p:cNvSpPr>
          <p:nvPr>
            <p:ph type="title"/>
          </p:nvPr>
        </p:nvSpPr>
        <p:spPr>
          <a:xfrm>
            <a:off x="1199848" y="286603"/>
            <a:ext cx="4267829" cy="1450757"/>
          </a:xfrm>
        </p:spPr>
        <p:txBody>
          <a:bodyPr>
            <a:normAutofit/>
          </a:bodyPr>
          <a:lstStyle/>
          <a:p>
            <a:r>
              <a:rPr lang="en-US" dirty="0">
                <a:solidFill>
                  <a:schemeClr val="tx1"/>
                </a:solidFill>
              </a:rPr>
              <a:t>Set</a:t>
            </a:r>
            <a:br>
              <a:rPr lang="en-US" dirty="0"/>
            </a:br>
            <a:r>
              <a:rPr lang="en-US" sz="1400" dirty="0">
                <a:hlinkClick r:id="rId2"/>
              </a:rPr>
              <a:t>https://javascript.info/map-set#set</a:t>
            </a:r>
            <a:endParaRPr lang="en-US" dirty="0"/>
          </a:p>
        </p:txBody>
      </p:sp>
      <p:graphicFrame>
        <p:nvGraphicFramePr>
          <p:cNvPr id="4" name="Table 4">
            <a:extLst>
              <a:ext uri="{FF2B5EF4-FFF2-40B4-BE49-F238E27FC236}">
                <a16:creationId xmlns:a16="http://schemas.microsoft.com/office/drawing/2014/main" id="{5D4693E3-EFF6-46C8-A851-EB812B747F07}"/>
              </a:ext>
            </a:extLst>
          </p:cNvPr>
          <p:cNvGraphicFramePr>
            <a:graphicFrameLocks noGrp="1"/>
          </p:cNvGraphicFramePr>
          <p:nvPr>
            <p:extLst>
              <p:ext uri="{D42A27DB-BD31-4B8C-83A1-F6EECF244321}">
                <p14:modId xmlns:p14="http://schemas.microsoft.com/office/powerpoint/2010/main" val="497528904"/>
              </p:ext>
            </p:extLst>
          </p:nvPr>
        </p:nvGraphicFramePr>
        <p:xfrm>
          <a:off x="1655468" y="2504425"/>
          <a:ext cx="4078185" cy="3322320"/>
        </p:xfrm>
        <a:graphic>
          <a:graphicData uri="http://schemas.openxmlformats.org/drawingml/2006/table">
            <a:tbl>
              <a:tblPr firstRow="1" bandRow="1">
                <a:tableStyleId>{5C22544A-7EE6-4342-B048-85BDC9FD1C3A}</a:tableStyleId>
              </a:tblPr>
              <a:tblGrid>
                <a:gridCol w="4078185">
                  <a:extLst>
                    <a:ext uri="{9D8B030D-6E8A-4147-A177-3AD203B41FA5}">
                      <a16:colId xmlns:a16="http://schemas.microsoft.com/office/drawing/2014/main" val="4129922346"/>
                    </a:ext>
                  </a:extLst>
                </a:gridCol>
              </a:tblGrid>
              <a:tr h="370840">
                <a:tc>
                  <a:txBody>
                    <a:bodyPr/>
                    <a:lstStyle/>
                    <a:p>
                      <a:pPr algn="ctr"/>
                      <a:r>
                        <a:rPr lang="en-US" sz="3200" dirty="0">
                          <a:solidFill>
                            <a:schemeClr val="accent3"/>
                          </a:solidFill>
                          <a:hlinkClick r:id="rId2">
                            <a:extLst>
                              <a:ext uri="{A12FA001-AC4F-418D-AE19-62706E023703}">
                                <ahyp:hlinkClr xmlns:ahyp="http://schemas.microsoft.com/office/drawing/2018/hyperlinkcolor" val="tx"/>
                              </a:ext>
                            </a:extLst>
                          </a:hlinkClick>
                        </a:rPr>
                        <a:t>Set</a:t>
                      </a:r>
                      <a:endParaRPr lang="en-US" sz="3200" dirty="0">
                        <a:solidFill>
                          <a:schemeClr val="accent3"/>
                        </a:solidFill>
                      </a:endParaRP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59342716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400" dirty="0">
                          <a:solidFill>
                            <a:schemeClr val="tx1"/>
                          </a:solidFill>
                        </a:rPr>
                        <a:t>A </a:t>
                      </a:r>
                      <a:r>
                        <a:rPr lang="en-US" sz="2400" b="1" i="1" dirty="0">
                          <a:solidFill>
                            <a:schemeClr val="tx1"/>
                          </a:solidFill>
                        </a:rPr>
                        <a:t>Set</a:t>
                      </a:r>
                      <a:r>
                        <a:rPr lang="en-US" sz="2400" dirty="0">
                          <a:solidFill>
                            <a:schemeClr val="tx1"/>
                          </a:solidFill>
                        </a:rPr>
                        <a:t> is a special type collection – “set of </a:t>
                      </a:r>
                      <a:r>
                        <a:rPr lang="en-US" sz="2400" b="1" i="1" dirty="0">
                          <a:solidFill>
                            <a:schemeClr val="tx1"/>
                          </a:solidFill>
                        </a:rPr>
                        <a:t>values</a:t>
                      </a:r>
                      <a:r>
                        <a:rPr lang="en-US" sz="2400" dirty="0">
                          <a:solidFill>
                            <a:schemeClr val="tx1"/>
                          </a:solidFill>
                        </a:rPr>
                        <a:t>” (without </a:t>
                      </a:r>
                      <a:r>
                        <a:rPr lang="en-US" sz="2400" b="1" i="1" dirty="0">
                          <a:solidFill>
                            <a:schemeClr val="tx1"/>
                          </a:solidFill>
                        </a:rPr>
                        <a:t>keys</a:t>
                      </a:r>
                      <a:r>
                        <a:rPr lang="en-US" sz="2400" dirty="0">
                          <a:solidFill>
                            <a:schemeClr val="tx1"/>
                          </a:solidFill>
                        </a:rPr>
                        <a:t>), where each </a:t>
                      </a:r>
                      <a:r>
                        <a:rPr lang="en-US" sz="2400" b="1" i="1" dirty="0">
                          <a:solidFill>
                            <a:schemeClr val="tx1"/>
                          </a:solidFill>
                        </a:rPr>
                        <a:t>value</a:t>
                      </a:r>
                      <a:r>
                        <a:rPr lang="en-US" sz="2400" dirty="0">
                          <a:solidFill>
                            <a:schemeClr val="tx1"/>
                          </a:solidFill>
                        </a:rPr>
                        <a:t> must be unique.</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114060695"/>
                  </a:ext>
                </a:extLst>
              </a:tr>
              <a:tr h="370840">
                <a:tc>
                  <a:txBody>
                    <a:bodyPr/>
                    <a:lstStyle/>
                    <a:p>
                      <a:r>
                        <a:rPr lang="en-US" sz="2400" b="0" i="0" dirty="0">
                          <a:solidFill>
                            <a:schemeClr val="tx1"/>
                          </a:solidFill>
                        </a:rPr>
                        <a:t>A </a:t>
                      </a:r>
                      <a:r>
                        <a:rPr lang="en-US" sz="2400" b="1" i="1" dirty="0">
                          <a:solidFill>
                            <a:schemeClr val="tx1"/>
                          </a:solidFill>
                        </a:rPr>
                        <a:t>Set</a:t>
                      </a:r>
                      <a:r>
                        <a:rPr lang="en-US" sz="2400" b="0" i="0" dirty="0">
                          <a:solidFill>
                            <a:schemeClr val="tx1"/>
                          </a:solidFill>
                        </a:rPr>
                        <a:t> is analogous to an </a:t>
                      </a:r>
                      <a:r>
                        <a:rPr lang="en-US" sz="2400" b="1" i="1" dirty="0">
                          <a:solidFill>
                            <a:schemeClr val="tx1"/>
                          </a:solidFill>
                        </a:rPr>
                        <a:t>array</a:t>
                      </a:r>
                      <a:r>
                        <a:rPr lang="en-US" sz="2400" b="0" i="0" dirty="0">
                          <a:solidFill>
                            <a:schemeClr val="tx1"/>
                          </a:solidFill>
                        </a:rPr>
                        <a:t> of strings with code to check for duplicate names.</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058074697"/>
                  </a:ext>
                </a:extLst>
              </a:tr>
            </a:tbl>
          </a:graphicData>
        </a:graphic>
      </p:graphicFrame>
      <p:pic>
        <p:nvPicPr>
          <p:cNvPr id="7" name="Picture 6">
            <a:extLst>
              <a:ext uri="{FF2B5EF4-FFF2-40B4-BE49-F238E27FC236}">
                <a16:creationId xmlns:a16="http://schemas.microsoft.com/office/drawing/2014/main" id="{35E0DC36-D7DA-4260-891B-BCFC4CEB6827}"/>
              </a:ext>
            </a:extLst>
          </p:cNvPr>
          <p:cNvPicPr>
            <a:picLocks noChangeAspect="1"/>
          </p:cNvPicPr>
          <p:nvPr/>
        </p:nvPicPr>
        <p:blipFill>
          <a:blip r:embed="rId3"/>
          <a:stretch>
            <a:fillRect/>
          </a:stretch>
        </p:blipFill>
        <p:spPr>
          <a:xfrm>
            <a:off x="6831090" y="2281585"/>
            <a:ext cx="4586223" cy="4126815"/>
          </a:xfrm>
          <a:prstGeom prst="rect">
            <a:avLst/>
          </a:prstGeom>
          <a:ln w="25400">
            <a:solidFill>
              <a:schemeClr val="accent2"/>
            </a:solidFill>
          </a:ln>
          <a:effectLst/>
        </p:spPr>
      </p:pic>
    </p:spTree>
    <p:extLst>
      <p:ext uri="{BB962C8B-B14F-4D97-AF65-F5344CB8AC3E}">
        <p14:creationId xmlns:p14="http://schemas.microsoft.com/office/powerpoint/2010/main" val="25040544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516C1C-0FE1-4269-A5BE-2517598D80CA}"/>
              </a:ext>
            </a:extLst>
          </p:cNvPr>
          <p:cNvSpPr>
            <a:spLocks noGrp="1"/>
          </p:cNvSpPr>
          <p:nvPr>
            <p:ph type="title"/>
          </p:nvPr>
        </p:nvSpPr>
        <p:spPr>
          <a:xfrm>
            <a:off x="1141790" y="286603"/>
            <a:ext cx="10013890" cy="1450757"/>
          </a:xfrm>
        </p:spPr>
        <p:txBody>
          <a:bodyPr>
            <a:normAutofit/>
          </a:bodyPr>
          <a:lstStyle/>
          <a:p>
            <a:r>
              <a:rPr lang="en-US" dirty="0">
                <a:solidFill>
                  <a:schemeClr val="tx1"/>
                </a:solidFill>
              </a:rPr>
              <a:t>Weak Set</a:t>
            </a:r>
            <a:br>
              <a:rPr lang="en-US" dirty="0"/>
            </a:br>
            <a:r>
              <a:rPr lang="en-US" sz="1400" dirty="0">
                <a:hlinkClick r:id="rId2"/>
              </a:rPr>
              <a:t>https://javascript.info/weakmap-weakset#weakset</a:t>
            </a:r>
            <a:endParaRPr lang="en-US" dirty="0"/>
          </a:p>
        </p:txBody>
      </p:sp>
      <p:graphicFrame>
        <p:nvGraphicFramePr>
          <p:cNvPr id="4" name="Table 4">
            <a:extLst>
              <a:ext uri="{FF2B5EF4-FFF2-40B4-BE49-F238E27FC236}">
                <a16:creationId xmlns:a16="http://schemas.microsoft.com/office/drawing/2014/main" id="{5D4693E3-EFF6-46C8-A851-EB812B747F07}"/>
              </a:ext>
            </a:extLst>
          </p:cNvPr>
          <p:cNvGraphicFramePr>
            <a:graphicFrameLocks noGrp="1"/>
          </p:cNvGraphicFramePr>
          <p:nvPr>
            <p:extLst>
              <p:ext uri="{D42A27DB-BD31-4B8C-83A1-F6EECF244321}">
                <p14:modId xmlns:p14="http://schemas.microsoft.com/office/powerpoint/2010/main" val="1118054114"/>
              </p:ext>
            </p:extLst>
          </p:nvPr>
        </p:nvGraphicFramePr>
        <p:xfrm>
          <a:off x="1791094" y="2376212"/>
          <a:ext cx="4588842" cy="3627120"/>
        </p:xfrm>
        <a:graphic>
          <a:graphicData uri="http://schemas.openxmlformats.org/drawingml/2006/table">
            <a:tbl>
              <a:tblPr firstRow="1" bandRow="1">
                <a:tableStyleId>{5C22544A-7EE6-4342-B048-85BDC9FD1C3A}</a:tableStyleId>
              </a:tblPr>
              <a:tblGrid>
                <a:gridCol w="4588842">
                  <a:extLst>
                    <a:ext uri="{9D8B030D-6E8A-4147-A177-3AD203B41FA5}">
                      <a16:colId xmlns:a16="http://schemas.microsoft.com/office/drawing/2014/main" val="316438841"/>
                    </a:ext>
                  </a:extLst>
                </a:gridCol>
              </a:tblGrid>
              <a:tr h="370840">
                <a:tc>
                  <a:txBody>
                    <a:bodyPr/>
                    <a:lstStyle/>
                    <a:p>
                      <a:pPr algn="ctr"/>
                      <a:r>
                        <a:rPr lang="en-US" sz="2800" dirty="0">
                          <a:solidFill>
                            <a:schemeClr val="accent3"/>
                          </a:solidFill>
                          <a:hlinkClick r:id="rId2">
                            <a:extLst>
                              <a:ext uri="{A12FA001-AC4F-418D-AE19-62706E023703}">
                                <ahyp:hlinkClr xmlns:ahyp="http://schemas.microsoft.com/office/drawing/2018/hyperlinkcolor" val="tx"/>
                              </a:ext>
                            </a:extLst>
                          </a:hlinkClick>
                        </a:rPr>
                        <a:t>Weak Set</a:t>
                      </a:r>
                      <a:endParaRPr lang="en-US" sz="2800" dirty="0">
                        <a:solidFill>
                          <a:schemeClr val="accent3"/>
                        </a:solidFill>
                      </a:endParaRP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593427167"/>
                  </a:ext>
                </a:extLst>
              </a:tr>
              <a:tr h="370840">
                <a:tc>
                  <a:txBody>
                    <a:bodyPr/>
                    <a:lstStyle/>
                    <a:p>
                      <a:r>
                        <a:rPr lang="en-US" sz="2000" dirty="0">
                          <a:solidFill>
                            <a:schemeClr val="tx1"/>
                          </a:solidFill>
                        </a:rPr>
                        <a:t>Just like </a:t>
                      </a:r>
                      <a:r>
                        <a:rPr lang="en-US" sz="2000" b="1" i="1" dirty="0">
                          <a:solidFill>
                            <a:schemeClr val="tx1"/>
                          </a:solidFill>
                        </a:rPr>
                        <a:t>Set</a:t>
                      </a:r>
                      <a:r>
                        <a:rPr lang="en-US" sz="2000" dirty="0">
                          <a:solidFill>
                            <a:schemeClr val="tx1"/>
                          </a:solidFill>
                        </a:rPr>
                        <a:t> but only </a:t>
                      </a:r>
                      <a:r>
                        <a:rPr lang="en-US" sz="2000" b="1" i="1" dirty="0">
                          <a:solidFill>
                            <a:schemeClr val="tx1"/>
                          </a:solidFill>
                        </a:rPr>
                        <a:t>Objects</a:t>
                      </a:r>
                      <a:r>
                        <a:rPr lang="en-US" sz="2000" dirty="0">
                          <a:solidFill>
                            <a:schemeClr val="tx1"/>
                          </a:solidFill>
                        </a:rPr>
                        <a:t> are allowed.</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114060695"/>
                  </a:ext>
                </a:extLst>
              </a:tr>
              <a:tr h="370840">
                <a:tc>
                  <a:txBody>
                    <a:bodyPr/>
                    <a:lstStyle/>
                    <a:p>
                      <a:r>
                        <a:rPr lang="en-US" sz="2000" dirty="0">
                          <a:solidFill>
                            <a:schemeClr val="tx1"/>
                          </a:solidFill>
                        </a:rPr>
                        <a:t>An object exists in the set while it is reachable from somewhere else.</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058074697"/>
                  </a:ext>
                </a:extLst>
              </a:tr>
              <a:tr h="370840">
                <a:tc>
                  <a:txBody>
                    <a:bodyPr/>
                    <a:lstStyle/>
                    <a:p>
                      <a:r>
                        <a:rPr lang="en-US" sz="2000" dirty="0">
                          <a:solidFill>
                            <a:schemeClr val="tx1"/>
                          </a:solidFill>
                        </a:rPr>
                        <a:t>Being “weak”, it serves as additional storage. But  only for “yes/no” facts. (use </a:t>
                      </a:r>
                      <a:r>
                        <a:rPr lang="en-US" sz="2000" b="1" i="1" dirty="0">
                          <a:solidFill>
                            <a:schemeClr val="tx1"/>
                          </a:solidFill>
                        </a:rPr>
                        <a:t>.has(obj)</a:t>
                      </a:r>
                      <a:r>
                        <a:rPr lang="en-US" sz="2000" dirty="0">
                          <a:solidFill>
                            <a:schemeClr val="tx1"/>
                          </a:solidFill>
                        </a:rPr>
                        <a:t> helper function).</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111027496"/>
                  </a:ext>
                </a:extLst>
              </a:tr>
              <a:tr h="370840">
                <a:tc>
                  <a:txBody>
                    <a:bodyPr/>
                    <a:lstStyle/>
                    <a:p>
                      <a:r>
                        <a:rPr lang="en-US" sz="2000" b="1" i="1" dirty="0" err="1">
                          <a:solidFill>
                            <a:schemeClr val="tx1"/>
                          </a:solidFill>
                        </a:rPr>
                        <a:t>WeakSet</a:t>
                      </a:r>
                      <a:r>
                        <a:rPr lang="en-US" sz="2000" dirty="0">
                          <a:solidFill>
                            <a:schemeClr val="tx1"/>
                          </a:solidFill>
                        </a:rPr>
                        <a:t> is not </a:t>
                      </a:r>
                      <a:r>
                        <a:rPr lang="en-US" sz="2000" dirty="0" err="1">
                          <a:solidFill>
                            <a:schemeClr val="tx1"/>
                          </a:solidFill>
                        </a:rPr>
                        <a:t>iterable</a:t>
                      </a:r>
                      <a:r>
                        <a:rPr lang="en-US" sz="2000" dirty="0">
                          <a:solidFill>
                            <a:schemeClr val="tx1"/>
                          </a:solidFill>
                        </a:rPr>
                        <a:t> and does not support </a:t>
                      </a:r>
                      <a:r>
                        <a:rPr lang="en-US" sz="2000" b="1" i="1" dirty="0">
                          <a:solidFill>
                            <a:schemeClr val="tx1"/>
                          </a:solidFill>
                        </a:rPr>
                        <a:t>.size()</a:t>
                      </a:r>
                      <a:r>
                        <a:rPr lang="en-US" sz="2000" dirty="0">
                          <a:solidFill>
                            <a:schemeClr val="tx1"/>
                          </a:solidFill>
                        </a:rPr>
                        <a:t>, or .</a:t>
                      </a:r>
                      <a:r>
                        <a:rPr lang="en-US" sz="2000" b="1" i="1" dirty="0">
                          <a:solidFill>
                            <a:schemeClr val="tx1"/>
                          </a:solidFill>
                        </a:rPr>
                        <a:t>keys()</a:t>
                      </a:r>
                    </a:p>
                  </a:txBody>
                  <a:tcP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238540464"/>
                  </a:ext>
                </a:extLst>
              </a:tr>
            </a:tbl>
          </a:graphicData>
        </a:graphic>
      </p:graphicFrame>
      <p:pic>
        <p:nvPicPr>
          <p:cNvPr id="5" name="Picture 4">
            <a:extLst>
              <a:ext uri="{FF2B5EF4-FFF2-40B4-BE49-F238E27FC236}">
                <a16:creationId xmlns:a16="http://schemas.microsoft.com/office/drawing/2014/main" id="{F2207899-0EA2-4B03-8B30-38E6F20C5264}"/>
              </a:ext>
            </a:extLst>
          </p:cNvPr>
          <p:cNvPicPr>
            <a:picLocks noChangeAspect="1"/>
          </p:cNvPicPr>
          <p:nvPr/>
        </p:nvPicPr>
        <p:blipFill>
          <a:blip r:embed="rId3"/>
          <a:stretch>
            <a:fillRect/>
          </a:stretch>
        </p:blipFill>
        <p:spPr>
          <a:xfrm>
            <a:off x="6817363" y="2127994"/>
            <a:ext cx="3776384" cy="4123556"/>
          </a:xfrm>
          <a:prstGeom prst="rect">
            <a:avLst/>
          </a:prstGeom>
          <a:ln w="25400">
            <a:solidFill>
              <a:schemeClr val="accent2"/>
            </a:solidFill>
          </a:ln>
          <a:effectLst/>
        </p:spPr>
      </p:pic>
    </p:spTree>
    <p:extLst>
      <p:ext uri="{BB962C8B-B14F-4D97-AF65-F5344CB8AC3E}">
        <p14:creationId xmlns:p14="http://schemas.microsoft.com/office/powerpoint/2010/main" val="37354253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C32D5-C41C-4645-8C00-CA46C4EC7261}"/>
              </a:ext>
            </a:extLst>
          </p:cNvPr>
          <p:cNvSpPr>
            <a:spLocks noGrp="1"/>
          </p:cNvSpPr>
          <p:nvPr>
            <p:ph type="title"/>
          </p:nvPr>
        </p:nvSpPr>
        <p:spPr>
          <a:xfrm>
            <a:off x="1097280" y="286603"/>
            <a:ext cx="10058400" cy="1450757"/>
          </a:xfrm>
        </p:spPr>
        <p:txBody>
          <a:bodyPr>
            <a:normAutofit fontScale="90000"/>
          </a:bodyPr>
          <a:lstStyle/>
          <a:p>
            <a:r>
              <a:rPr lang="en-US" sz="4400" dirty="0">
                <a:solidFill>
                  <a:schemeClr val="tx1"/>
                </a:solidFill>
              </a:rPr>
              <a:t>User Interaction in a browser – </a:t>
            </a:r>
            <a:br>
              <a:rPr lang="en-US" sz="4400" dirty="0">
                <a:solidFill>
                  <a:schemeClr val="tx1"/>
                </a:solidFill>
              </a:rPr>
            </a:br>
            <a:r>
              <a:rPr lang="en-US" sz="4400" dirty="0">
                <a:solidFill>
                  <a:schemeClr val="tx1"/>
                </a:solidFill>
              </a:rPr>
              <a:t>alert, prompt, confirm</a:t>
            </a:r>
            <a:br>
              <a:rPr lang="en-US" sz="4900" dirty="0"/>
            </a:br>
            <a:r>
              <a:rPr lang="en-US" sz="1600" dirty="0">
                <a:hlinkClick r:id="rId2"/>
              </a:rPr>
              <a:t>https://javascript.info/alert-prompt-confirm</a:t>
            </a:r>
            <a:endParaRPr lang="en-US" sz="1400" dirty="0"/>
          </a:p>
        </p:txBody>
      </p:sp>
      <p:sp>
        <p:nvSpPr>
          <p:cNvPr id="3" name="Content Placeholder 2">
            <a:extLst>
              <a:ext uri="{FF2B5EF4-FFF2-40B4-BE49-F238E27FC236}">
                <a16:creationId xmlns:a16="http://schemas.microsoft.com/office/drawing/2014/main" id="{3E8C3C0D-1701-4804-9074-387E8D81ABC3}"/>
              </a:ext>
            </a:extLst>
          </p:cNvPr>
          <p:cNvSpPr>
            <a:spLocks noGrp="1"/>
          </p:cNvSpPr>
          <p:nvPr>
            <p:ph idx="1"/>
          </p:nvPr>
        </p:nvSpPr>
        <p:spPr>
          <a:xfrm>
            <a:off x="1480457" y="1896978"/>
            <a:ext cx="9434286" cy="1433765"/>
          </a:xfrm>
        </p:spPr>
        <p:txBody>
          <a:bodyPr anchor="ctr">
            <a:normAutofit fontScale="92500"/>
          </a:bodyPr>
          <a:lstStyle/>
          <a:p>
            <a:r>
              <a:rPr lang="en-US" sz="2400" dirty="0">
                <a:solidFill>
                  <a:schemeClr val="tx1"/>
                </a:solidFill>
              </a:rPr>
              <a:t>The browser functions </a:t>
            </a:r>
            <a:r>
              <a:rPr lang="en-US" sz="2400" b="1" i="1" dirty="0">
                <a:solidFill>
                  <a:schemeClr val="tx1"/>
                </a:solidFill>
              </a:rPr>
              <a:t>alert()</a:t>
            </a:r>
            <a:r>
              <a:rPr lang="en-US" sz="2400" dirty="0">
                <a:solidFill>
                  <a:schemeClr val="tx1"/>
                </a:solidFill>
              </a:rPr>
              <a:t>, </a:t>
            </a:r>
            <a:r>
              <a:rPr lang="en-US" sz="2400" b="1" i="1" dirty="0">
                <a:solidFill>
                  <a:schemeClr val="tx1"/>
                </a:solidFill>
              </a:rPr>
              <a:t>prompt()</a:t>
            </a:r>
            <a:r>
              <a:rPr lang="en-US" sz="2400" dirty="0">
                <a:solidFill>
                  <a:schemeClr val="tx1"/>
                </a:solidFill>
              </a:rPr>
              <a:t> and </a:t>
            </a:r>
            <a:r>
              <a:rPr lang="en-US" sz="2400" b="1" i="1" dirty="0">
                <a:solidFill>
                  <a:schemeClr val="tx1"/>
                </a:solidFill>
              </a:rPr>
              <a:t>confirm()</a:t>
            </a:r>
            <a:r>
              <a:rPr lang="en-US" sz="2400" dirty="0">
                <a:solidFill>
                  <a:schemeClr val="tx1"/>
                </a:solidFill>
              </a:rPr>
              <a:t> allow interaction with the user. You can get input from the user through a pop-up window to which you can print instructions, warnings, or get answers to a question. </a:t>
            </a:r>
            <a:endParaRPr lang="en-US" sz="1800" dirty="0">
              <a:solidFill>
                <a:schemeClr val="tx1"/>
              </a:solidFill>
            </a:endParaRPr>
          </a:p>
        </p:txBody>
      </p:sp>
      <p:graphicFrame>
        <p:nvGraphicFramePr>
          <p:cNvPr id="4" name="Table 4">
            <a:extLst>
              <a:ext uri="{FF2B5EF4-FFF2-40B4-BE49-F238E27FC236}">
                <a16:creationId xmlns:a16="http://schemas.microsoft.com/office/drawing/2014/main" id="{E4AD371B-2A09-4040-91BD-4DAE0C4D914D}"/>
              </a:ext>
            </a:extLst>
          </p:cNvPr>
          <p:cNvGraphicFramePr>
            <a:graphicFrameLocks noGrp="1"/>
          </p:cNvGraphicFramePr>
          <p:nvPr>
            <p:extLst>
              <p:ext uri="{D42A27DB-BD31-4B8C-83A1-F6EECF244321}">
                <p14:modId xmlns:p14="http://schemas.microsoft.com/office/powerpoint/2010/main" val="2503484972"/>
              </p:ext>
            </p:extLst>
          </p:nvPr>
        </p:nvGraphicFramePr>
        <p:xfrm>
          <a:off x="1097280" y="3330743"/>
          <a:ext cx="10230048" cy="2804160"/>
        </p:xfrm>
        <a:graphic>
          <a:graphicData uri="http://schemas.openxmlformats.org/drawingml/2006/table">
            <a:tbl>
              <a:tblPr firstRow="1" bandRow="1">
                <a:tableStyleId>{5C22544A-7EE6-4342-B048-85BDC9FD1C3A}</a:tableStyleId>
              </a:tblPr>
              <a:tblGrid>
                <a:gridCol w="3095453">
                  <a:extLst>
                    <a:ext uri="{9D8B030D-6E8A-4147-A177-3AD203B41FA5}">
                      <a16:colId xmlns:a16="http://schemas.microsoft.com/office/drawing/2014/main" val="221889615"/>
                    </a:ext>
                  </a:extLst>
                </a:gridCol>
                <a:gridCol w="4047276">
                  <a:extLst>
                    <a:ext uri="{9D8B030D-6E8A-4147-A177-3AD203B41FA5}">
                      <a16:colId xmlns:a16="http://schemas.microsoft.com/office/drawing/2014/main" val="1492863642"/>
                    </a:ext>
                  </a:extLst>
                </a:gridCol>
                <a:gridCol w="3087319">
                  <a:extLst>
                    <a:ext uri="{9D8B030D-6E8A-4147-A177-3AD203B41FA5}">
                      <a16:colId xmlns:a16="http://schemas.microsoft.com/office/drawing/2014/main" val="390024624"/>
                    </a:ext>
                  </a:extLst>
                </a:gridCol>
              </a:tblGrid>
              <a:tr h="370840">
                <a:tc>
                  <a:txBody>
                    <a:bodyPr/>
                    <a:lstStyle/>
                    <a:p>
                      <a:pPr algn="ctr"/>
                      <a:r>
                        <a:rPr lang="en-US" sz="2800" dirty="0"/>
                        <a:t>alert(message)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800" dirty="0"/>
                        <a:t>prompt(title, [default])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algn="ctr"/>
                      <a:r>
                        <a:rPr lang="en-US" sz="2800" dirty="0"/>
                        <a:t>confirm()</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075780806"/>
                  </a:ext>
                </a:extLst>
              </a:tr>
              <a:tr h="370840">
                <a:tc>
                  <a:txBody>
                    <a:bodyPr/>
                    <a:lstStyle/>
                    <a:p>
                      <a:r>
                        <a:rPr lang="en-US" sz="2400" dirty="0"/>
                        <a:t>This shows a message and pauses script execution until the user presses “OK”.</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2400" dirty="0"/>
                        <a:t>Shows a </a:t>
                      </a:r>
                      <a:r>
                        <a:rPr lang="en-US" sz="2400" b="1" i="1" dirty="0"/>
                        <a:t>modal</a:t>
                      </a:r>
                      <a:r>
                        <a:rPr lang="en-US" sz="2400" dirty="0"/>
                        <a:t> window with a text message, an input field for the visitor, and the buttons OK/Cancel. Default is the initial value for the input field.</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2400" dirty="0"/>
                        <a:t>The function confirm shows a </a:t>
                      </a:r>
                      <a:r>
                        <a:rPr lang="en-US" sz="2400" b="1" i="1" dirty="0"/>
                        <a:t>modal</a:t>
                      </a:r>
                      <a:r>
                        <a:rPr lang="en-US" sz="2400" dirty="0"/>
                        <a:t> window with a question and two buttons: OK and Cancel.</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106112979"/>
                  </a:ext>
                </a:extLst>
              </a:tr>
            </a:tbl>
          </a:graphicData>
        </a:graphic>
      </p:graphicFrame>
    </p:spTree>
    <p:extLst>
      <p:ext uri="{BB962C8B-B14F-4D97-AF65-F5344CB8AC3E}">
        <p14:creationId xmlns:p14="http://schemas.microsoft.com/office/powerpoint/2010/main" val="2858861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9A3B8-35ED-4ACD-8E22-17ECD2388245}"/>
              </a:ext>
            </a:extLst>
          </p:cNvPr>
          <p:cNvSpPr>
            <a:spLocks noGrp="1"/>
          </p:cNvSpPr>
          <p:nvPr>
            <p:ph type="title"/>
          </p:nvPr>
        </p:nvSpPr>
        <p:spPr>
          <a:xfrm>
            <a:off x="1106310" y="286603"/>
            <a:ext cx="8306631" cy="1450757"/>
          </a:xfrm>
        </p:spPr>
        <p:txBody>
          <a:bodyPr>
            <a:normAutofit/>
          </a:bodyPr>
          <a:lstStyle/>
          <a:p>
            <a:r>
              <a:rPr lang="en-US" dirty="0">
                <a:solidFill>
                  <a:schemeClr val="tx1"/>
                </a:solidFill>
              </a:rPr>
              <a:t>JSON and JSON Methods</a:t>
            </a:r>
            <a:br>
              <a:rPr lang="en-US" dirty="0">
                <a:solidFill>
                  <a:schemeClr val="tx1"/>
                </a:solidFill>
              </a:rPr>
            </a:br>
            <a:r>
              <a:rPr lang="en-US" sz="1400" dirty="0">
                <a:hlinkClick r:id="rId2"/>
              </a:rPr>
              <a:t>https://javascript.info/json</a:t>
            </a:r>
            <a:endParaRPr lang="en-US" dirty="0"/>
          </a:p>
        </p:txBody>
      </p:sp>
      <p:sp>
        <p:nvSpPr>
          <p:cNvPr id="3" name="Content Placeholder 2">
            <a:extLst>
              <a:ext uri="{FF2B5EF4-FFF2-40B4-BE49-F238E27FC236}">
                <a16:creationId xmlns:a16="http://schemas.microsoft.com/office/drawing/2014/main" id="{32AF9DD8-B71C-421C-AF4D-CDC283C51231}"/>
              </a:ext>
            </a:extLst>
          </p:cNvPr>
          <p:cNvSpPr>
            <a:spLocks noGrp="1"/>
          </p:cNvSpPr>
          <p:nvPr>
            <p:ph idx="1"/>
          </p:nvPr>
        </p:nvSpPr>
        <p:spPr>
          <a:xfrm>
            <a:off x="1334141" y="1904009"/>
            <a:ext cx="5512266" cy="4526608"/>
          </a:xfrm>
        </p:spPr>
        <p:txBody>
          <a:bodyPr anchor="ctr">
            <a:normAutofit/>
          </a:bodyPr>
          <a:lstStyle/>
          <a:p>
            <a:pPr marL="0" indent="0">
              <a:buNone/>
            </a:pPr>
            <a:r>
              <a:rPr lang="en-US" sz="2000" b="1" i="1" dirty="0">
                <a:solidFill>
                  <a:schemeClr val="tx1"/>
                </a:solidFill>
              </a:rPr>
              <a:t>JSON (JavaScript Object Notation)</a:t>
            </a:r>
            <a:r>
              <a:rPr lang="en-US" sz="2000" dirty="0">
                <a:solidFill>
                  <a:schemeClr val="tx1"/>
                </a:solidFill>
              </a:rPr>
              <a:t> was initially made for JavaScript, but now is available anywhere. </a:t>
            </a:r>
            <a:r>
              <a:rPr lang="en-US" sz="2000" b="1" i="1" dirty="0">
                <a:solidFill>
                  <a:schemeClr val="tx1"/>
                </a:solidFill>
              </a:rPr>
              <a:t>JSON </a:t>
            </a:r>
            <a:r>
              <a:rPr lang="en-US" sz="2000" dirty="0">
                <a:solidFill>
                  <a:schemeClr val="tx1"/>
                </a:solidFill>
              </a:rPr>
              <a:t>is used for data exchange. JavaScript provides two </a:t>
            </a:r>
            <a:r>
              <a:rPr lang="en-US" sz="2000" b="1" i="1" dirty="0">
                <a:solidFill>
                  <a:schemeClr val="tx1"/>
                </a:solidFill>
              </a:rPr>
              <a:t>JSON </a:t>
            </a:r>
            <a:r>
              <a:rPr lang="en-US" sz="2000" dirty="0">
                <a:solidFill>
                  <a:schemeClr val="tx1"/>
                </a:solidFill>
              </a:rPr>
              <a:t>methods:</a:t>
            </a:r>
          </a:p>
          <a:p>
            <a:pPr lvl="1">
              <a:buFont typeface="Arial" panose="020B0604020202020204" pitchFamily="34" charset="0"/>
              <a:buChar char="•"/>
            </a:pPr>
            <a:r>
              <a:rPr lang="en-US" sz="1600" dirty="0" err="1">
                <a:solidFill>
                  <a:srgbClr val="FF0000"/>
                </a:solidFill>
              </a:rPr>
              <a:t>JSON.stringify</a:t>
            </a:r>
            <a:r>
              <a:rPr lang="en-US" sz="1600" dirty="0">
                <a:solidFill>
                  <a:srgbClr val="FF0000"/>
                </a:solidFill>
              </a:rPr>
              <a:t>()</a:t>
            </a:r>
            <a:r>
              <a:rPr lang="en-US" sz="1600" dirty="0">
                <a:solidFill>
                  <a:schemeClr val="tx1"/>
                </a:solidFill>
              </a:rPr>
              <a:t> to convert objects into a </a:t>
            </a:r>
            <a:r>
              <a:rPr lang="en-US" sz="1600" b="1" i="1" dirty="0">
                <a:solidFill>
                  <a:schemeClr val="tx1"/>
                </a:solidFill>
              </a:rPr>
              <a:t>JSON </a:t>
            </a:r>
            <a:r>
              <a:rPr lang="en-US" sz="1600" dirty="0">
                <a:solidFill>
                  <a:schemeClr val="tx1"/>
                </a:solidFill>
              </a:rPr>
              <a:t>string.</a:t>
            </a:r>
          </a:p>
          <a:p>
            <a:pPr lvl="1">
              <a:buFont typeface="Arial" panose="020B0604020202020204" pitchFamily="34" charset="0"/>
              <a:buChar char="•"/>
            </a:pPr>
            <a:r>
              <a:rPr lang="en-US" sz="1600" dirty="0" err="1">
                <a:solidFill>
                  <a:srgbClr val="FF0000"/>
                </a:solidFill>
              </a:rPr>
              <a:t>JSON.parse</a:t>
            </a:r>
            <a:r>
              <a:rPr lang="en-US" sz="1600" dirty="0">
                <a:solidFill>
                  <a:srgbClr val="FF0000"/>
                </a:solidFill>
              </a:rPr>
              <a:t>()</a:t>
            </a:r>
            <a:r>
              <a:rPr lang="en-US" sz="1600" dirty="0">
                <a:solidFill>
                  <a:schemeClr val="tx1"/>
                </a:solidFill>
              </a:rPr>
              <a:t> to convert </a:t>
            </a:r>
            <a:r>
              <a:rPr lang="en-US" sz="1600" b="1" i="1" dirty="0">
                <a:solidFill>
                  <a:schemeClr val="tx1"/>
                </a:solidFill>
              </a:rPr>
              <a:t>JSON</a:t>
            </a:r>
            <a:r>
              <a:rPr lang="en-US" sz="1600" dirty="0">
                <a:solidFill>
                  <a:schemeClr val="tx1"/>
                </a:solidFill>
              </a:rPr>
              <a:t> back into an object.</a:t>
            </a:r>
          </a:p>
          <a:p>
            <a:r>
              <a:rPr lang="en-US" sz="2000" dirty="0">
                <a:solidFill>
                  <a:schemeClr val="tx1"/>
                </a:solidFill>
              </a:rPr>
              <a:t>In this example, the method</a:t>
            </a:r>
            <a:r>
              <a:rPr lang="en-US" sz="2000" dirty="0"/>
              <a:t> </a:t>
            </a:r>
            <a:r>
              <a:rPr lang="en-US" sz="2000" b="1" i="1" dirty="0" err="1">
                <a:solidFill>
                  <a:srgbClr val="FF0000"/>
                </a:solidFill>
              </a:rPr>
              <a:t>JSON.stringify</a:t>
            </a:r>
            <a:r>
              <a:rPr lang="en-US" sz="2000" b="1" i="1" dirty="0">
                <a:solidFill>
                  <a:srgbClr val="FF0000"/>
                </a:solidFill>
              </a:rPr>
              <a:t>(student)</a:t>
            </a:r>
            <a:r>
              <a:rPr lang="en-US" sz="2000" b="1" i="1" dirty="0"/>
              <a:t> </a:t>
            </a:r>
            <a:r>
              <a:rPr lang="en-US" sz="2000" dirty="0">
                <a:solidFill>
                  <a:schemeClr val="tx1"/>
                </a:solidFill>
              </a:rPr>
              <a:t>takes the object and converts it into a string. The </a:t>
            </a:r>
            <a:r>
              <a:rPr lang="en-US" sz="2000" b="1" i="1" dirty="0">
                <a:solidFill>
                  <a:schemeClr val="tx1"/>
                </a:solidFill>
              </a:rPr>
              <a:t>JSON</a:t>
            </a:r>
            <a:r>
              <a:rPr lang="en-US" sz="2000" dirty="0">
                <a:solidFill>
                  <a:schemeClr val="tx1"/>
                </a:solidFill>
              </a:rPr>
              <a:t> string is called a JSON-encoded, </a:t>
            </a:r>
            <a:r>
              <a:rPr lang="en-US" sz="2000" b="1" i="1" dirty="0">
                <a:solidFill>
                  <a:schemeClr val="tx1"/>
                </a:solidFill>
              </a:rPr>
              <a:t>serialized</a:t>
            </a:r>
            <a:r>
              <a:rPr lang="en-US" sz="2000" dirty="0">
                <a:solidFill>
                  <a:schemeClr val="tx1"/>
                </a:solidFill>
              </a:rPr>
              <a:t>, or </a:t>
            </a:r>
            <a:r>
              <a:rPr lang="en-US" sz="2000" b="1" i="1" dirty="0" err="1">
                <a:solidFill>
                  <a:schemeClr val="tx1"/>
                </a:solidFill>
              </a:rPr>
              <a:t>stringified</a:t>
            </a:r>
            <a:r>
              <a:rPr lang="en-US" sz="2000" dirty="0">
                <a:solidFill>
                  <a:schemeClr val="tx1"/>
                </a:solidFill>
              </a:rPr>
              <a:t> object. It is ready to be sent over HTTP or stored in a file, etc.</a:t>
            </a:r>
          </a:p>
        </p:txBody>
      </p:sp>
      <p:pic>
        <p:nvPicPr>
          <p:cNvPr id="6" name="Picture 5">
            <a:extLst>
              <a:ext uri="{FF2B5EF4-FFF2-40B4-BE49-F238E27FC236}">
                <a16:creationId xmlns:a16="http://schemas.microsoft.com/office/drawing/2014/main" id="{E2F44D75-BB43-4DA4-87B9-CFB6972998EB}"/>
              </a:ext>
            </a:extLst>
          </p:cNvPr>
          <p:cNvPicPr>
            <a:picLocks noChangeAspect="1"/>
          </p:cNvPicPr>
          <p:nvPr/>
        </p:nvPicPr>
        <p:blipFill>
          <a:blip r:embed="rId3"/>
          <a:stretch>
            <a:fillRect/>
          </a:stretch>
        </p:blipFill>
        <p:spPr>
          <a:xfrm>
            <a:off x="6923815" y="2068727"/>
            <a:ext cx="4024794" cy="4619666"/>
          </a:xfrm>
          <a:prstGeom prst="rect">
            <a:avLst/>
          </a:prstGeom>
          <a:ln w="25400">
            <a:solidFill>
              <a:schemeClr val="accent2"/>
            </a:solidFill>
          </a:ln>
          <a:effectLst/>
        </p:spPr>
      </p:pic>
    </p:spTree>
    <p:extLst>
      <p:ext uri="{BB962C8B-B14F-4D97-AF65-F5344CB8AC3E}">
        <p14:creationId xmlns:p14="http://schemas.microsoft.com/office/powerpoint/2010/main" val="42429912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2BB10-CF87-4672-A2FC-8FB04F983F11}"/>
              </a:ext>
            </a:extLst>
          </p:cNvPr>
          <p:cNvSpPr>
            <a:spLocks noGrp="1"/>
          </p:cNvSpPr>
          <p:nvPr>
            <p:ph type="title"/>
          </p:nvPr>
        </p:nvSpPr>
        <p:spPr/>
        <p:txBody>
          <a:bodyPr>
            <a:normAutofit/>
          </a:bodyPr>
          <a:lstStyle/>
          <a:p>
            <a:r>
              <a:rPr lang="en-US" dirty="0" err="1">
                <a:solidFill>
                  <a:schemeClr val="tx1"/>
                </a:solidFill>
              </a:rPr>
              <a:t>JSON.parse</a:t>
            </a:r>
            <a:br>
              <a:rPr lang="en-US" dirty="0"/>
            </a:br>
            <a:r>
              <a:rPr lang="en-US" sz="1400" dirty="0">
                <a:hlinkClick r:id="rId2"/>
              </a:rPr>
              <a:t>https://javascript.info/json#json-parse</a:t>
            </a:r>
            <a:endParaRPr lang="en-US" dirty="0"/>
          </a:p>
        </p:txBody>
      </p:sp>
      <p:sp>
        <p:nvSpPr>
          <p:cNvPr id="3" name="Content Placeholder 2">
            <a:extLst>
              <a:ext uri="{FF2B5EF4-FFF2-40B4-BE49-F238E27FC236}">
                <a16:creationId xmlns:a16="http://schemas.microsoft.com/office/drawing/2014/main" id="{AECFE914-6815-4578-90A3-62B5453455F4}"/>
              </a:ext>
            </a:extLst>
          </p:cNvPr>
          <p:cNvSpPr>
            <a:spLocks noGrp="1"/>
          </p:cNvSpPr>
          <p:nvPr>
            <p:ph idx="1"/>
          </p:nvPr>
        </p:nvSpPr>
        <p:spPr>
          <a:xfrm>
            <a:off x="1235434" y="1908314"/>
            <a:ext cx="9782092" cy="1681047"/>
          </a:xfrm>
        </p:spPr>
        <p:txBody>
          <a:bodyPr anchor="ctr">
            <a:normAutofit/>
          </a:bodyPr>
          <a:lstStyle/>
          <a:p>
            <a:r>
              <a:rPr lang="en-US" sz="2400" dirty="0" err="1">
                <a:solidFill>
                  <a:srgbClr val="FF0000"/>
                </a:solidFill>
              </a:rPr>
              <a:t>JSON.parse</a:t>
            </a:r>
            <a:r>
              <a:rPr lang="en-US" sz="2400" dirty="0">
                <a:solidFill>
                  <a:srgbClr val="FF0000"/>
                </a:solidFill>
              </a:rPr>
              <a:t> </a:t>
            </a:r>
            <a:r>
              <a:rPr lang="en-US" sz="2400" dirty="0">
                <a:solidFill>
                  <a:schemeClr val="tx1"/>
                </a:solidFill>
              </a:rPr>
              <a:t>decodes a </a:t>
            </a:r>
            <a:r>
              <a:rPr lang="en-US" sz="2400" b="1" i="1" dirty="0">
                <a:solidFill>
                  <a:schemeClr val="tx1"/>
                </a:solidFill>
              </a:rPr>
              <a:t>JSON</a:t>
            </a:r>
            <a:r>
              <a:rPr lang="en-US" sz="2400" dirty="0">
                <a:solidFill>
                  <a:schemeClr val="tx1"/>
                </a:solidFill>
              </a:rPr>
              <a:t> ‘</a:t>
            </a:r>
            <a:r>
              <a:rPr lang="en-US" sz="2400" dirty="0" err="1">
                <a:solidFill>
                  <a:schemeClr val="tx1"/>
                </a:solidFill>
              </a:rPr>
              <a:t>stringified</a:t>
            </a:r>
            <a:r>
              <a:rPr lang="en-US" sz="2400" dirty="0">
                <a:solidFill>
                  <a:schemeClr val="tx1"/>
                </a:solidFill>
              </a:rPr>
              <a:t>’ string.</a:t>
            </a:r>
          </a:p>
          <a:p>
            <a:r>
              <a:rPr lang="en-US" sz="2400" dirty="0">
                <a:solidFill>
                  <a:schemeClr val="tx1"/>
                </a:solidFill>
              </a:rPr>
              <a:t>The </a:t>
            </a:r>
            <a:r>
              <a:rPr lang="en-US" sz="2400" b="1" i="1" dirty="0">
                <a:solidFill>
                  <a:schemeClr val="tx1"/>
                </a:solidFill>
              </a:rPr>
              <a:t>JSON</a:t>
            </a:r>
            <a:r>
              <a:rPr lang="en-US" sz="2400" dirty="0">
                <a:solidFill>
                  <a:schemeClr val="tx1"/>
                </a:solidFill>
              </a:rPr>
              <a:t> may be as complex as necessary. Objects and arrays can include other objects and arrays, but they must obey the same </a:t>
            </a:r>
            <a:r>
              <a:rPr lang="en-US" sz="2400" b="1" i="1" dirty="0">
                <a:solidFill>
                  <a:schemeClr val="tx1"/>
                </a:solidFill>
              </a:rPr>
              <a:t>JSON</a:t>
            </a:r>
            <a:r>
              <a:rPr lang="en-US" sz="2400" dirty="0">
                <a:solidFill>
                  <a:schemeClr val="tx1"/>
                </a:solidFill>
              </a:rPr>
              <a:t> format.</a:t>
            </a:r>
          </a:p>
        </p:txBody>
      </p:sp>
      <p:pic>
        <p:nvPicPr>
          <p:cNvPr id="4" name="Picture 3">
            <a:extLst>
              <a:ext uri="{FF2B5EF4-FFF2-40B4-BE49-F238E27FC236}">
                <a16:creationId xmlns:a16="http://schemas.microsoft.com/office/drawing/2014/main" id="{D19CDFDE-8851-48AE-9FBD-02ACADF4302F}"/>
              </a:ext>
            </a:extLst>
          </p:cNvPr>
          <p:cNvPicPr>
            <a:picLocks noChangeAspect="1"/>
          </p:cNvPicPr>
          <p:nvPr/>
        </p:nvPicPr>
        <p:blipFill>
          <a:blip r:embed="rId3"/>
          <a:stretch>
            <a:fillRect/>
          </a:stretch>
        </p:blipFill>
        <p:spPr>
          <a:xfrm>
            <a:off x="2088444" y="3625039"/>
            <a:ext cx="8015112" cy="2512794"/>
          </a:xfrm>
          <a:prstGeom prst="rect">
            <a:avLst/>
          </a:prstGeom>
          <a:ln w="25400">
            <a:solidFill>
              <a:schemeClr val="accent2"/>
            </a:solidFill>
          </a:ln>
          <a:effectLst/>
        </p:spPr>
      </p:pic>
    </p:spTree>
    <p:extLst>
      <p:ext uri="{BB962C8B-B14F-4D97-AF65-F5344CB8AC3E}">
        <p14:creationId xmlns:p14="http://schemas.microsoft.com/office/powerpoint/2010/main" val="11290624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CC752-10B7-48D8-AA05-9571511E8FDB}"/>
              </a:ext>
            </a:extLst>
          </p:cNvPr>
          <p:cNvSpPr>
            <a:spLocks noGrp="1"/>
          </p:cNvSpPr>
          <p:nvPr>
            <p:ph type="title"/>
          </p:nvPr>
        </p:nvSpPr>
        <p:spPr/>
        <p:txBody>
          <a:bodyPr/>
          <a:lstStyle/>
          <a:p>
            <a:r>
              <a:rPr lang="en-US" dirty="0">
                <a:solidFill>
                  <a:schemeClr val="tx1"/>
                </a:solidFill>
              </a:rPr>
              <a:t>Create Sample .HTML and .</a:t>
            </a:r>
            <a:r>
              <a:rPr lang="en-US" dirty="0" err="1">
                <a:solidFill>
                  <a:schemeClr val="tx1"/>
                </a:solidFill>
              </a:rPr>
              <a:t>js</a:t>
            </a:r>
            <a:r>
              <a:rPr lang="en-US" dirty="0">
                <a:solidFill>
                  <a:schemeClr val="tx1"/>
                </a:solidFill>
              </a:rPr>
              <a:t> docs</a:t>
            </a:r>
          </a:p>
        </p:txBody>
      </p:sp>
      <p:sp>
        <p:nvSpPr>
          <p:cNvPr id="3" name="Content Placeholder 2">
            <a:extLst>
              <a:ext uri="{FF2B5EF4-FFF2-40B4-BE49-F238E27FC236}">
                <a16:creationId xmlns:a16="http://schemas.microsoft.com/office/drawing/2014/main" id="{BB37F618-AFCE-4C3F-9CE3-18B81FE7537A}"/>
              </a:ext>
            </a:extLst>
          </p:cNvPr>
          <p:cNvSpPr>
            <a:spLocks noGrp="1"/>
          </p:cNvSpPr>
          <p:nvPr>
            <p:ph idx="1"/>
          </p:nvPr>
        </p:nvSpPr>
        <p:spPr>
          <a:xfrm>
            <a:off x="4980216" y="2039815"/>
            <a:ext cx="6544128" cy="4267200"/>
          </a:xfrm>
          <a:ln w="38100">
            <a:solidFill>
              <a:schemeClr val="accent2"/>
            </a:solidFill>
          </a:ln>
        </p:spPr>
        <p:txBody>
          <a:bodyPr>
            <a:normAutofit lnSpcReduction="10000"/>
          </a:bodyPr>
          <a:lstStyle/>
          <a:p>
            <a:pPr>
              <a:spcBef>
                <a:spcPts val="300"/>
              </a:spcBef>
            </a:pPr>
            <a:r>
              <a:rPr lang="en-US" sz="1600" b="0" dirty="0">
                <a:solidFill>
                  <a:schemeClr val="tx1"/>
                </a:solidFill>
                <a:effectLst/>
                <a:latin typeface="Consolas" panose="020B0609020204030204" pitchFamily="49" charset="0"/>
              </a:rPr>
              <a:t>&lt;!DOCTYPE html&gt;</a:t>
            </a:r>
          </a:p>
          <a:p>
            <a:pPr>
              <a:spcBef>
                <a:spcPts val="300"/>
              </a:spcBef>
            </a:pPr>
            <a:r>
              <a:rPr lang="en-US" sz="1600" b="0" dirty="0">
                <a:solidFill>
                  <a:schemeClr val="tx1"/>
                </a:solidFill>
                <a:effectLst/>
                <a:latin typeface="Consolas" panose="020B0609020204030204" pitchFamily="49" charset="0"/>
              </a:rPr>
              <a:t>&lt;html </a:t>
            </a:r>
            <a:r>
              <a:rPr lang="en-US" sz="1600" b="0" dirty="0" err="1">
                <a:solidFill>
                  <a:schemeClr val="tx1"/>
                </a:solidFill>
                <a:effectLst/>
                <a:latin typeface="Consolas" panose="020B0609020204030204" pitchFamily="49" charset="0"/>
              </a:rPr>
              <a:t>lang</a:t>
            </a:r>
            <a:r>
              <a:rPr lang="en-US" sz="1600" b="0" dirty="0">
                <a:solidFill>
                  <a:schemeClr val="tx1"/>
                </a:solidFill>
                <a:effectLst/>
                <a:latin typeface="Consolas" panose="020B0609020204030204" pitchFamily="49" charset="0"/>
              </a:rPr>
              <a:t>="</a:t>
            </a:r>
            <a:r>
              <a:rPr lang="en-US" sz="1600" b="0" dirty="0" err="1">
                <a:solidFill>
                  <a:schemeClr val="tx1"/>
                </a:solidFill>
                <a:effectLst/>
                <a:latin typeface="Consolas" panose="020B0609020204030204" pitchFamily="49" charset="0"/>
              </a:rPr>
              <a:t>en</a:t>
            </a:r>
            <a:r>
              <a:rPr lang="en-US" sz="1600" b="0" dirty="0">
                <a:solidFill>
                  <a:schemeClr val="tx1"/>
                </a:solidFill>
                <a:effectLst/>
                <a:latin typeface="Consolas" panose="020B0609020204030204" pitchFamily="49" charset="0"/>
              </a:rPr>
              <a:t>"&gt;</a:t>
            </a:r>
          </a:p>
          <a:p>
            <a:pPr>
              <a:spcBef>
                <a:spcPts val="300"/>
              </a:spcBef>
            </a:pPr>
            <a:r>
              <a:rPr lang="en-US" sz="1600" b="0" dirty="0">
                <a:solidFill>
                  <a:schemeClr val="tx1"/>
                </a:solidFill>
                <a:effectLst/>
                <a:latin typeface="Consolas" panose="020B0609020204030204" pitchFamily="49" charset="0"/>
              </a:rPr>
              <a:t>&lt;head&gt;</a:t>
            </a:r>
          </a:p>
          <a:p>
            <a:pPr>
              <a:spcBef>
                <a:spcPts val="300"/>
              </a:spcBef>
            </a:pPr>
            <a:r>
              <a:rPr lang="en-US" sz="1600" b="0" dirty="0">
                <a:solidFill>
                  <a:schemeClr val="tx1"/>
                </a:solidFill>
                <a:effectLst/>
                <a:latin typeface="Consolas" panose="020B0609020204030204" pitchFamily="49" charset="0"/>
              </a:rPr>
              <a:t>    &lt;meta charset="UTF-8"&gt;</a:t>
            </a:r>
          </a:p>
          <a:p>
            <a:pPr>
              <a:spcBef>
                <a:spcPts val="300"/>
              </a:spcBef>
            </a:pPr>
            <a:r>
              <a:rPr lang="en-US" sz="1600" b="0" dirty="0">
                <a:solidFill>
                  <a:schemeClr val="tx1"/>
                </a:solidFill>
                <a:effectLst/>
                <a:latin typeface="Consolas" panose="020B0609020204030204" pitchFamily="49" charset="0"/>
              </a:rPr>
              <a:t>    &lt;meta name="viewport" content="width=device-width, initial-scale=1.0"&gt;</a:t>
            </a:r>
          </a:p>
          <a:p>
            <a:pPr>
              <a:spcBef>
                <a:spcPts val="300"/>
              </a:spcBef>
            </a:pPr>
            <a:r>
              <a:rPr lang="en-US" sz="1600" b="0" dirty="0">
                <a:solidFill>
                  <a:schemeClr val="tx1"/>
                </a:solidFill>
                <a:effectLst/>
                <a:latin typeface="Consolas" panose="020B0609020204030204" pitchFamily="49" charset="0"/>
              </a:rPr>
              <a:t>    &lt;meta http-</a:t>
            </a:r>
            <a:r>
              <a:rPr lang="en-US" sz="1600" b="0" dirty="0" err="1">
                <a:solidFill>
                  <a:schemeClr val="tx1"/>
                </a:solidFill>
                <a:effectLst/>
                <a:latin typeface="Consolas" panose="020B0609020204030204" pitchFamily="49" charset="0"/>
              </a:rPr>
              <a:t>equiv</a:t>
            </a:r>
            <a:r>
              <a:rPr lang="en-US" sz="1600" b="0" dirty="0">
                <a:solidFill>
                  <a:schemeClr val="tx1"/>
                </a:solidFill>
                <a:effectLst/>
                <a:latin typeface="Consolas" panose="020B0609020204030204" pitchFamily="49" charset="0"/>
              </a:rPr>
              <a:t>="X-UA-Compatible" content="</a:t>
            </a:r>
            <a:r>
              <a:rPr lang="en-US" sz="1600" b="0" dirty="0" err="1">
                <a:solidFill>
                  <a:schemeClr val="tx1"/>
                </a:solidFill>
                <a:effectLst/>
                <a:latin typeface="Consolas" panose="020B0609020204030204" pitchFamily="49" charset="0"/>
              </a:rPr>
              <a:t>ie</a:t>
            </a:r>
            <a:r>
              <a:rPr lang="en-US" sz="1600" b="0" dirty="0">
                <a:solidFill>
                  <a:schemeClr val="tx1"/>
                </a:solidFill>
                <a:effectLst/>
                <a:latin typeface="Consolas" panose="020B0609020204030204" pitchFamily="49" charset="0"/>
              </a:rPr>
              <a:t>=edge"&gt;</a:t>
            </a:r>
            <a:br>
              <a:rPr lang="en-US" sz="1600" b="0" dirty="0">
                <a:solidFill>
                  <a:schemeClr val="tx1"/>
                </a:solidFill>
                <a:effectLst/>
                <a:latin typeface="Consolas" panose="020B0609020204030204" pitchFamily="49" charset="0"/>
              </a:rPr>
            </a:br>
            <a:r>
              <a:rPr lang="en-US" sz="1600" b="0" dirty="0">
                <a:solidFill>
                  <a:schemeClr val="tx1"/>
                </a:solidFill>
                <a:effectLst/>
                <a:latin typeface="Consolas" panose="020B0609020204030204" pitchFamily="49" charset="0"/>
              </a:rPr>
              <a:t>    &lt;title&gt;JS Example Document&lt;/title&gt;</a:t>
            </a:r>
            <a:br>
              <a:rPr lang="en-US" sz="1600" b="0" dirty="0">
                <a:solidFill>
                  <a:schemeClr val="tx1"/>
                </a:solidFill>
                <a:effectLst/>
                <a:latin typeface="Consolas" panose="020B0609020204030204" pitchFamily="49" charset="0"/>
              </a:rPr>
            </a:br>
            <a:r>
              <a:rPr lang="en-US" sz="1600" b="0" dirty="0">
                <a:solidFill>
                  <a:schemeClr val="tx1"/>
                </a:solidFill>
                <a:effectLst/>
                <a:latin typeface="Consolas" panose="020B0609020204030204" pitchFamily="49" charset="0"/>
              </a:rPr>
              <a:t>&lt;/head&gt;</a:t>
            </a:r>
          </a:p>
          <a:p>
            <a:pPr>
              <a:spcBef>
                <a:spcPts val="300"/>
              </a:spcBef>
            </a:pPr>
            <a:r>
              <a:rPr lang="en-US" sz="1600" b="0" dirty="0">
                <a:solidFill>
                  <a:schemeClr val="tx1"/>
                </a:solidFill>
                <a:effectLst/>
                <a:latin typeface="Consolas" panose="020B0609020204030204" pitchFamily="49" charset="0"/>
              </a:rPr>
              <a:t>&lt;body&gt;</a:t>
            </a:r>
          </a:p>
          <a:p>
            <a:pPr>
              <a:spcBef>
                <a:spcPts val="300"/>
              </a:spcBef>
            </a:pPr>
            <a:r>
              <a:rPr lang="en-US" sz="1600" b="0" dirty="0">
                <a:solidFill>
                  <a:schemeClr val="tx1"/>
                </a:solidFill>
                <a:effectLst/>
                <a:latin typeface="Consolas" panose="020B0609020204030204" pitchFamily="49" charset="0"/>
              </a:rPr>
              <a:t>    &lt;script </a:t>
            </a:r>
            <a:r>
              <a:rPr lang="en-US" sz="1600" b="0" dirty="0" err="1">
                <a:solidFill>
                  <a:schemeClr val="tx1"/>
                </a:solidFill>
                <a:effectLst/>
                <a:latin typeface="Consolas" panose="020B0609020204030204" pitchFamily="49" charset="0"/>
              </a:rPr>
              <a:t>src</a:t>
            </a:r>
            <a:r>
              <a:rPr lang="en-US" sz="1600" b="0" dirty="0">
                <a:solidFill>
                  <a:schemeClr val="tx1"/>
                </a:solidFill>
                <a:effectLst/>
                <a:latin typeface="Consolas" panose="020B0609020204030204" pitchFamily="49" charset="0"/>
              </a:rPr>
              <a:t>="functions1.js"&gt;&lt;/script&gt;</a:t>
            </a:r>
          </a:p>
          <a:p>
            <a:pPr>
              <a:spcBef>
                <a:spcPts val="300"/>
              </a:spcBef>
            </a:pPr>
            <a:r>
              <a:rPr lang="en-US" sz="1600" b="0" dirty="0">
                <a:solidFill>
                  <a:schemeClr val="tx1"/>
                </a:solidFill>
                <a:effectLst/>
                <a:latin typeface="Consolas" panose="020B0609020204030204" pitchFamily="49" charset="0"/>
              </a:rPr>
              <a:t>    &lt;script </a:t>
            </a:r>
            <a:r>
              <a:rPr lang="en-US" sz="1600" b="0" dirty="0" err="1">
                <a:solidFill>
                  <a:schemeClr val="tx1"/>
                </a:solidFill>
                <a:effectLst/>
                <a:latin typeface="Consolas" panose="020B0609020204030204" pitchFamily="49" charset="0"/>
              </a:rPr>
              <a:t>src</a:t>
            </a:r>
            <a:r>
              <a:rPr lang="en-US" sz="1600" b="0" dirty="0">
                <a:solidFill>
                  <a:schemeClr val="tx1"/>
                </a:solidFill>
                <a:effectLst/>
                <a:latin typeface="Consolas" panose="020B0609020204030204" pitchFamily="49" charset="0"/>
              </a:rPr>
              <a:t>="function2.js"&gt;&lt;/script&gt;</a:t>
            </a:r>
            <a:br>
              <a:rPr lang="en-US" sz="1600" b="0" dirty="0">
                <a:solidFill>
                  <a:schemeClr val="tx1"/>
                </a:solidFill>
                <a:effectLst/>
                <a:latin typeface="Consolas" panose="020B0609020204030204" pitchFamily="49" charset="0"/>
              </a:rPr>
            </a:br>
            <a:r>
              <a:rPr lang="en-US" sz="1600" b="0" dirty="0">
                <a:solidFill>
                  <a:schemeClr val="tx1"/>
                </a:solidFill>
                <a:effectLst/>
                <a:latin typeface="Consolas" panose="020B0609020204030204" pitchFamily="49" charset="0"/>
              </a:rPr>
              <a:t>&lt;/body&gt;</a:t>
            </a:r>
          </a:p>
          <a:p>
            <a:pPr>
              <a:spcBef>
                <a:spcPts val="300"/>
              </a:spcBef>
            </a:pPr>
            <a:r>
              <a:rPr lang="en-US" sz="1600" b="0" dirty="0">
                <a:solidFill>
                  <a:schemeClr val="tx1"/>
                </a:solidFill>
                <a:effectLst/>
                <a:latin typeface="Consolas" panose="020B0609020204030204" pitchFamily="49" charset="0"/>
              </a:rPr>
              <a:t>&lt;/html&gt;</a:t>
            </a:r>
          </a:p>
        </p:txBody>
      </p:sp>
      <p:sp>
        <p:nvSpPr>
          <p:cNvPr id="5" name="TextBox 4">
            <a:extLst>
              <a:ext uri="{FF2B5EF4-FFF2-40B4-BE49-F238E27FC236}">
                <a16:creationId xmlns:a16="http://schemas.microsoft.com/office/drawing/2014/main" id="{CE97BDE4-AF83-490E-9C94-DA66AD08E261}"/>
              </a:ext>
            </a:extLst>
          </p:cNvPr>
          <p:cNvSpPr txBox="1"/>
          <p:nvPr/>
        </p:nvSpPr>
        <p:spPr>
          <a:xfrm>
            <a:off x="1407198" y="2643963"/>
            <a:ext cx="3256951" cy="3133352"/>
          </a:xfrm>
          <a:prstGeom prst="rect">
            <a:avLst/>
          </a:prstGeom>
          <a:noFill/>
          <a:ln w="38100">
            <a:solidFill>
              <a:schemeClr val="accent2"/>
            </a:solidFill>
          </a:ln>
        </p:spPr>
        <p:txBody>
          <a:bodyPr wrap="square" anchor="ctr">
            <a:normAutofit/>
          </a:bodyPr>
          <a:lstStyle/>
          <a:p>
            <a:pPr>
              <a:lnSpc>
                <a:spcPct val="120000"/>
              </a:lnSpc>
              <a:spcBef>
                <a:spcPts val="300"/>
              </a:spcBef>
            </a:pPr>
            <a:r>
              <a:rPr lang="en-US" sz="1800" dirty="0"/>
              <a:t>Create a </a:t>
            </a:r>
            <a:r>
              <a:rPr lang="en-US" sz="1800" dirty="0">
                <a:solidFill>
                  <a:srgbClr val="FF0000"/>
                </a:solidFill>
              </a:rPr>
              <a:t>.html</a:t>
            </a:r>
            <a:r>
              <a:rPr lang="en-US" sz="1800" dirty="0"/>
              <a:t> document and </a:t>
            </a:r>
            <a:r>
              <a:rPr lang="en-US" dirty="0"/>
              <a:t>create the HTML template</a:t>
            </a:r>
            <a:r>
              <a:rPr lang="en-US" sz="1800" dirty="0"/>
              <a:t> inside (use ‘doc’ shortcut). </a:t>
            </a:r>
          </a:p>
          <a:p>
            <a:pPr>
              <a:lnSpc>
                <a:spcPct val="120000"/>
              </a:lnSpc>
              <a:spcBef>
                <a:spcPts val="300"/>
              </a:spcBef>
            </a:pPr>
            <a:r>
              <a:rPr lang="en-US" dirty="0"/>
              <a:t>This </a:t>
            </a:r>
            <a:r>
              <a:rPr lang="en-US" sz="1800" dirty="0"/>
              <a:t>can be used to experiment with the examples in the presentation. </a:t>
            </a:r>
          </a:p>
          <a:p>
            <a:pPr>
              <a:lnSpc>
                <a:spcPct val="120000"/>
              </a:lnSpc>
              <a:spcBef>
                <a:spcPts val="300"/>
              </a:spcBef>
            </a:pPr>
            <a:r>
              <a:rPr lang="en-US" sz="1800" dirty="0"/>
              <a:t>The </a:t>
            </a:r>
            <a:r>
              <a:rPr lang="en-US" sz="1800" dirty="0">
                <a:solidFill>
                  <a:srgbClr val="FF0000"/>
                </a:solidFill>
              </a:rPr>
              <a:t>.</a:t>
            </a:r>
            <a:r>
              <a:rPr lang="en-US" sz="1800" dirty="0" err="1">
                <a:solidFill>
                  <a:srgbClr val="FF0000"/>
                </a:solidFill>
              </a:rPr>
              <a:t>js</a:t>
            </a:r>
            <a:r>
              <a:rPr lang="en-US" sz="1800" dirty="0"/>
              <a:t> file and the</a:t>
            </a:r>
            <a:r>
              <a:rPr lang="en-US" sz="1800" dirty="0">
                <a:solidFill>
                  <a:srgbClr val="FF0000"/>
                </a:solidFill>
              </a:rPr>
              <a:t> .html</a:t>
            </a:r>
            <a:r>
              <a:rPr lang="en-US" sz="1800" dirty="0"/>
              <a:t> file should be in the same folder.</a:t>
            </a:r>
          </a:p>
        </p:txBody>
      </p:sp>
    </p:spTree>
    <p:extLst>
      <p:ext uri="{BB962C8B-B14F-4D97-AF65-F5344CB8AC3E}">
        <p14:creationId xmlns:p14="http://schemas.microsoft.com/office/powerpoint/2010/main" val="12716802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991B7-849E-435E-B9D6-CB484B3398A1}"/>
              </a:ext>
            </a:extLst>
          </p:cNvPr>
          <p:cNvSpPr>
            <a:spLocks noGrp="1"/>
          </p:cNvSpPr>
          <p:nvPr>
            <p:ph type="title"/>
          </p:nvPr>
        </p:nvSpPr>
        <p:spPr>
          <a:xfrm>
            <a:off x="1170819" y="286603"/>
            <a:ext cx="9984861" cy="1450757"/>
          </a:xfrm>
        </p:spPr>
        <p:txBody>
          <a:bodyPr>
            <a:normAutofit/>
          </a:bodyPr>
          <a:lstStyle/>
          <a:p>
            <a:r>
              <a:rPr lang="en-US" dirty="0">
                <a:solidFill>
                  <a:schemeClr val="tx1"/>
                </a:solidFill>
              </a:rPr>
              <a:t>Debugging in Chrome</a:t>
            </a:r>
            <a:br>
              <a:rPr lang="en-US" dirty="0"/>
            </a:br>
            <a:r>
              <a:rPr lang="en-US" sz="1400" dirty="0">
                <a:hlinkClick r:id="rId2"/>
              </a:rPr>
              <a:t>https://javascript.info/debugging-chrome</a:t>
            </a:r>
            <a:endParaRPr lang="en-US" dirty="0"/>
          </a:p>
        </p:txBody>
      </p:sp>
      <p:sp>
        <p:nvSpPr>
          <p:cNvPr id="3" name="Content Placeholder 2">
            <a:extLst>
              <a:ext uri="{FF2B5EF4-FFF2-40B4-BE49-F238E27FC236}">
                <a16:creationId xmlns:a16="http://schemas.microsoft.com/office/drawing/2014/main" id="{81165928-8AA9-4108-AC6E-9A170EDD33AE}"/>
              </a:ext>
            </a:extLst>
          </p:cNvPr>
          <p:cNvSpPr>
            <a:spLocks noGrp="1"/>
          </p:cNvSpPr>
          <p:nvPr>
            <p:ph idx="1"/>
          </p:nvPr>
        </p:nvSpPr>
        <p:spPr>
          <a:xfrm>
            <a:off x="1170819" y="1862667"/>
            <a:ext cx="6357553" cy="4581676"/>
          </a:xfrm>
        </p:spPr>
        <p:txBody>
          <a:bodyPr anchor="ctr">
            <a:normAutofit lnSpcReduction="10000"/>
          </a:bodyPr>
          <a:lstStyle/>
          <a:p>
            <a:r>
              <a:rPr lang="en-US" sz="2400" dirty="0">
                <a:solidFill>
                  <a:schemeClr val="tx1"/>
                </a:solidFill>
              </a:rPr>
              <a:t>All modern browsers and most other environments support </a:t>
            </a:r>
            <a:r>
              <a:rPr lang="en-US" sz="2400" b="1" i="1" dirty="0">
                <a:solidFill>
                  <a:schemeClr val="tx1"/>
                </a:solidFill>
              </a:rPr>
              <a:t>Debugging Tools</a:t>
            </a:r>
            <a:r>
              <a:rPr lang="en-US" sz="2400" dirty="0">
                <a:solidFill>
                  <a:schemeClr val="tx1"/>
                </a:solidFill>
              </a:rPr>
              <a:t>. </a:t>
            </a:r>
          </a:p>
          <a:p>
            <a:r>
              <a:rPr lang="en-US" sz="2400" b="1" i="1" dirty="0">
                <a:solidFill>
                  <a:schemeClr val="tx1"/>
                </a:solidFill>
              </a:rPr>
              <a:t>Debugging Tools</a:t>
            </a:r>
            <a:r>
              <a:rPr lang="en-US" sz="2400" dirty="0">
                <a:solidFill>
                  <a:schemeClr val="tx1"/>
                </a:solidFill>
              </a:rPr>
              <a:t> is a special UI in </a:t>
            </a:r>
            <a:r>
              <a:rPr lang="en-US" sz="2400" b="1" i="1" dirty="0">
                <a:solidFill>
                  <a:schemeClr val="tx1"/>
                </a:solidFill>
              </a:rPr>
              <a:t>developer tools</a:t>
            </a:r>
            <a:r>
              <a:rPr lang="en-US" sz="2400" dirty="0">
                <a:solidFill>
                  <a:schemeClr val="tx1"/>
                </a:solidFill>
              </a:rPr>
              <a:t> that makes debugging in the browser much easier. It allows you to trace the code step-by-step to see what is happening.</a:t>
            </a:r>
          </a:p>
          <a:p>
            <a:r>
              <a:rPr lang="en-US" sz="2400" dirty="0">
                <a:solidFill>
                  <a:schemeClr val="tx1"/>
                </a:solidFill>
              </a:rPr>
              <a:t>Chrome has many features and most other browsers have a similar process.</a:t>
            </a:r>
          </a:p>
          <a:p>
            <a:r>
              <a:rPr lang="en-US" sz="2400" dirty="0">
                <a:solidFill>
                  <a:schemeClr val="tx1"/>
                </a:solidFill>
              </a:rPr>
              <a:t>Follow this </a:t>
            </a:r>
            <a:r>
              <a:rPr lang="en-US" sz="2400" dirty="0">
                <a:hlinkClick r:id="rId2"/>
              </a:rPr>
              <a:t>tutorial</a:t>
            </a:r>
            <a:r>
              <a:rPr lang="en-US" sz="2400" dirty="0"/>
              <a:t> </a:t>
            </a:r>
            <a:r>
              <a:rPr lang="en-US" sz="2400" dirty="0">
                <a:solidFill>
                  <a:schemeClr val="tx1"/>
                </a:solidFill>
              </a:rPr>
              <a:t>to learn how to debug in Chrome (or any other browser).</a:t>
            </a:r>
          </a:p>
        </p:txBody>
      </p:sp>
      <p:pic>
        <p:nvPicPr>
          <p:cNvPr id="1026" name="Picture 2" descr="Google's newest Chrome feature is geared towards power users – BGR">
            <a:extLst>
              <a:ext uri="{FF2B5EF4-FFF2-40B4-BE49-F238E27FC236}">
                <a16:creationId xmlns:a16="http://schemas.microsoft.com/office/drawing/2014/main" id="{ACA00D88-60B8-48B0-A64D-D04271F8A6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2614" y="4189742"/>
            <a:ext cx="3784644" cy="2526215"/>
          </a:xfrm>
          <a:prstGeom prst="rect">
            <a:avLst/>
          </a:prstGeom>
          <a:noFill/>
          <a:ln w="25400">
            <a:solidFill>
              <a:schemeClr val="accent2"/>
            </a:solidFill>
          </a:ln>
          <a:effectLst/>
          <a:extLst>
            <a:ext uri="{909E8E84-426E-40DD-AFC4-6F175D3DCCD1}">
              <a14:hiddenFill xmlns:a14="http://schemas.microsoft.com/office/drawing/2010/main">
                <a:solidFill>
                  <a:srgbClr val="FFFFFF"/>
                </a:solidFill>
              </a14:hiddenFill>
            </a:ext>
          </a:extLst>
        </p:spPr>
      </p:pic>
      <p:pic>
        <p:nvPicPr>
          <p:cNvPr id="1028" name="Picture 4" descr="Some Advantages and Disadvantages of a Web Browser">
            <a:extLst>
              <a:ext uri="{FF2B5EF4-FFF2-40B4-BE49-F238E27FC236}">
                <a16:creationId xmlns:a16="http://schemas.microsoft.com/office/drawing/2014/main" id="{B15D3E30-F93E-438A-AE2B-B2562F0483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52613" y="1606248"/>
            <a:ext cx="3784644" cy="2394970"/>
          </a:xfrm>
          <a:prstGeom prst="rect">
            <a:avLst/>
          </a:prstGeom>
          <a:noFill/>
          <a:ln w="25400">
            <a:solidFill>
              <a:schemeClr val="accent2"/>
            </a:solid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6100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0F5A3-E494-4B53-8B40-9C8C9BEA770E}"/>
              </a:ext>
            </a:extLst>
          </p:cNvPr>
          <p:cNvSpPr>
            <a:spLocks noGrp="1"/>
          </p:cNvSpPr>
          <p:nvPr>
            <p:ph type="title"/>
          </p:nvPr>
        </p:nvSpPr>
        <p:spPr/>
        <p:txBody>
          <a:bodyPr>
            <a:normAutofit/>
          </a:bodyPr>
          <a:lstStyle/>
          <a:p>
            <a:r>
              <a:rPr lang="en-US" dirty="0">
                <a:solidFill>
                  <a:schemeClr val="tx1"/>
                </a:solidFill>
              </a:rPr>
              <a:t>JavaScript – Overview</a:t>
            </a:r>
            <a:br>
              <a:rPr lang="en-US" dirty="0"/>
            </a:br>
            <a:r>
              <a:rPr lang="en-US" sz="1400" dirty="0">
                <a:hlinkClick r:id="rId2"/>
              </a:rPr>
              <a:t>https://www.w3schools.com/js/default.asp</a:t>
            </a:r>
            <a:endParaRPr lang="en-US" dirty="0"/>
          </a:p>
        </p:txBody>
      </p:sp>
      <p:sp>
        <p:nvSpPr>
          <p:cNvPr id="3" name="Content Placeholder 2">
            <a:extLst>
              <a:ext uri="{FF2B5EF4-FFF2-40B4-BE49-F238E27FC236}">
                <a16:creationId xmlns:a16="http://schemas.microsoft.com/office/drawing/2014/main" id="{A036D260-1EA4-4398-B5D6-FB9344CA81B9}"/>
              </a:ext>
            </a:extLst>
          </p:cNvPr>
          <p:cNvSpPr>
            <a:spLocks noGrp="1"/>
          </p:cNvSpPr>
          <p:nvPr>
            <p:ph idx="1"/>
          </p:nvPr>
        </p:nvSpPr>
        <p:spPr>
          <a:xfrm>
            <a:off x="1354667" y="1916723"/>
            <a:ext cx="5922826" cy="4466492"/>
          </a:xfrm>
        </p:spPr>
        <p:txBody>
          <a:bodyPr anchor="ctr">
            <a:normAutofit/>
          </a:bodyPr>
          <a:lstStyle/>
          <a:p>
            <a:r>
              <a:rPr lang="en-US" b="1" i="1" dirty="0">
                <a:solidFill>
                  <a:schemeClr val="tx1"/>
                </a:solidFill>
              </a:rPr>
              <a:t>JavaScript</a:t>
            </a:r>
            <a:r>
              <a:rPr lang="en-US" dirty="0">
                <a:solidFill>
                  <a:schemeClr val="tx1"/>
                </a:solidFill>
              </a:rPr>
              <a:t> was invented by Brendan </a:t>
            </a:r>
            <a:r>
              <a:rPr lang="en-US" dirty="0" err="1">
                <a:solidFill>
                  <a:schemeClr val="tx1"/>
                </a:solidFill>
              </a:rPr>
              <a:t>Eich</a:t>
            </a:r>
            <a:r>
              <a:rPr lang="en-US" dirty="0">
                <a:solidFill>
                  <a:schemeClr val="tx1"/>
                </a:solidFill>
              </a:rPr>
              <a:t> in 1995 and became an ECMA standard in 1997. </a:t>
            </a:r>
            <a:r>
              <a:rPr lang="en-US" b="1" i="1" dirty="0">
                <a:solidFill>
                  <a:schemeClr val="tx1"/>
                </a:solidFill>
              </a:rPr>
              <a:t>ECMAScript</a:t>
            </a:r>
            <a:r>
              <a:rPr lang="en-US" dirty="0">
                <a:solidFill>
                  <a:schemeClr val="tx1"/>
                </a:solidFill>
              </a:rPr>
              <a:t> is the official name of </a:t>
            </a:r>
            <a:r>
              <a:rPr lang="en-US" b="1" i="1" dirty="0">
                <a:solidFill>
                  <a:schemeClr val="tx1"/>
                </a:solidFill>
              </a:rPr>
              <a:t>JavaScript</a:t>
            </a:r>
            <a:r>
              <a:rPr lang="en-US" dirty="0">
                <a:solidFill>
                  <a:schemeClr val="tx1"/>
                </a:solidFill>
              </a:rPr>
              <a:t>.</a:t>
            </a:r>
          </a:p>
          <a:p>
            <a:r>
              <a:rPr lang="en-US" dirty="0">
                <a:solidFill>
                  <a:schemeClr val="tx1"/>
                </a:solidFill>
              </a:rPr>
              <a:t>It’s one of the 3 languages all web developers learn:</a:t>
            </a:r>
          </a:p>
          <a:p>
            <a:pPr>
              <a:lnSpc>
                <a:spcPct val="100000"/>
              </a:lnSpc>
              <a:spcBef>
                <a:spcPts val="600"/>
              </a:spcBef>
              <a:spcAft>
                <a:spcPts val="0"/>
              </a:spcAft>
            </a:pPr>
            <a:r>
              <a:rPr lang="en-US" sz="1600" dirty="0">
                <a:solidFill>
                  <a:schemeClr val="tx1"/>
                </a:solidFill>
              </a:rPr>
              <a:t>   1. </a:t>
            </a:r>
            <a:r>
              <a:rPr lang="en-US" sz="1600" b="1" i="1" dirty="0">
                <a:solidFill>
                  <a:schemeClr val="tx1"/>
                </a:solidFill>
              </a:rPr>
              <a:t>HTML</a:t>
            </a:r>
            <a:r>
              <a:rPr lang="en-US" sz="1600" dirty="0">
                <a:solidFill>
                  <a:schemeClr val="tx1"/>
                </a:solidFill>
              </a:rPr>
              <a:t> defines the content of web pages.</a:t>
            </a:r>
          </a:p>
          <a:p>
            <a:pPr>
              <a:lnSpc>
                <a:spcPct val="100000"/>
              </a:lnSpc>
              <a:spcBef>
                <a:spcPts val="600"/>
              </a:spcBef>
              <a:spcAft>
                <a:spcPts val="0"/>
              </a:spcAft>
            </a:pPr>
            <a:r>
              <a:rPr lang="en-US" sz="1600" dirty="0">
                <a:solidFill>
                  <a:schemeClr val="tx1"/>
                </a:solidFill>
              </a:rPr>
              <a:t>   2. </a:t>
            </a:r>
            <a:r>
              <a:rPr lang="en-US" sz="1600" b="1" i="1" dirty="0">
                <a:solidFill>
                  <a:schemeClr val="tx1"/>
                </a:solidFill>
              </a:rPr>
              <a:t>CSS</a:t>
            </a:r>
            <a:r>
              <a:rPr lang="en-US" sz="1600" dirty="0">
                <a:solidFill>
                  <a:schemeClr val="tx1"/>
                </a:solidFill>
              </a:rPr>
              <a:t> specifies the layout of web pages.</a:t>
            </a:r>
          </a:p>
          <a:p>
            <a:pPr>
              <a:lnSpc>
                <a:spcPct val="100000"/>
              </a:lnSpc>
              <a:spcBef>
                <a:spcPts val="600"/>
              </a:spcBef>
              <a:spcAft>
                <a:spcPts val="0"/>
              </a:spcAft>
            </a:pPr>
            <a:r>
              <a:rPr lang="en-US" sz="1600" dirty="0">
                <a:solidFill>
                  <a:schemeClr val="tx1"/>
                </a:solidFill>
              </a:rPr>
              <a:t>   3. </a:t>
            </a:r>
            <a:r>
              <a:rPr lang="en-US" sz="1600" b="1" i="1" dirty="0">
                <a:solidFill>
                  <a:schemeClr val="tx1"/>
                </a:solidFill>
              </a:rPr>
              <a:t>JavaScript</a:t>
            </a:r>
            <a:r>
              <a:rPr lang="en-US" sz="1600" dirty="0">
                <a:solidFill>
                  <a:schemeClr val="tx1"/>
                </a:solidFill>
              </a:rPr>
              <a:t> is for programing the behavior of web pages.</a:t>
            </a:r>
          </a:p>
          <a:p>
            <a:r>
              <a:rPr lang="en-US" dirty="0">
                <a:solidFill>
                  <a:schemeClr val="tx1"/>
                </a:solidFill>
              </a:rPr>
              <a:t>JS is well-known as the scripting language for web pages, but many desktop and server programs use JavaScript also. Node.js, jQuery, Angular, React, Vue and many others are examples of programs that use JS or are libraries of JS.</a:t>
            </a:r>
          </a:p>
        </p:txBody>
      </p:sp>
      <p:pic>
        <p:nvPicPr>
          <p:cNvPr id="5" name="Picture 4">
            <a:extLst>
              <a:ext uri="{FF2B5EF4-FFF2-40B4-BE49-F238E27FC236}">
                <a16:creationId xmlns:a16="http://schemas.microsoft.com/office/drawing/2014/main" id="{B85FC109-3143-4249-82BE-560D2E564ACE}"/>
              </a:ext>
            </a:extLst>
          </p:cNvPr>
          <p:cNvPicPr>
            <a:picLocks noChangeAspect="1"/>
          </p:cNvPicPr>
          <p:nvPr/>
        </p:nvPicPr>
        <p:blipFill>
          <a:blip r:embed="rId3"/>
          <a:stretch>
            <a:fillRect/>
          </a:stretch>
        </p:blipFill>
        <p:spPr>
          <a:xfrm>
            <a:off x="7422650" y="2226866"/>
            <a:ext cx="3504238" cy="3740914"/>
          </a:xfrm>
          <a:prstGeom prst="rect">
            <a:avLst/>
          </a:prstGeom>
          <a:ln w="25400">
            <a:solidFill>
              <a:schemeClr val="accent2"/>
            </a:solidFill>
          </a:ln>
        </p:spPr>
      </p:pic>
    </p:spTree>
    <p:extLst>
      <p:ext uri="{BB962C8B-B14F-4D97-AF65-F5344CB8AC3E}">
        <p14:creationId xmlns:p14="http://schemas.microsoft.com/office/powerpoint/2010/main" val="24151963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DD41B-EB83-4E31-910D-210E2FDF1FD3}"/>
              </a:ext>
            </a:extLst>
          </p:cNvPr>
          <p:cNvSpPr>
            <a:spLocks noGrp="1"/>
          </p:cNvSpPr>
          <p:nvPr>
            <p:ph type="title"/>
          </p:nvPr>
        </p:nvSpPr>
        <p:spPr/>
        <p:txBody>
          <a:bodyPr/>
          <a:lstStyle/>
          <a:p>
            <a:r>
              <a:rPr lang="en-US" dirty="0">
                <a:solidFill>
                  <a:schemeClr val="tx1"/>
                </a:solidFill>
              </a:rPr>
              <a:t>Is there an official JS reference?</a:t>
            </a:r>
          </a:p>
        </p:txBody>
      </p:sp>
      <p:sp>
        <p:nvSpPr>
          <p:cNvPr id="3" name="Content Placeholder 2">
            <a:extLst>
              <a:ext uri="{FF2B5EF4-FFF2-40B4-BE49-F238E27FC236}">
                <a16:creationId xmlns:a16="http://schemas.microsoft.com/office/drawing/2014/main" id="{032450CD-8B50-4B1A-B0C4-F5DB9358989B}"/>
              </a:ext>
            </a:extLst>
          </p:cNvPr>
          <p:cNvSpPr>
            <a:spLocks noGrp="1"/>
          </p:cNvSpPr>
          <p:nvPr>
            <p:ph idx="1"/>
          </p:nvPr>
        </p:nvSpPr>
        <p:spPr>
          <a:xfrm>
            <a:off x="1344990" y="2108201"/>
            <a:ext cx="9810690" cy="3760891"/>
          </a:xfrm>
        </p:spPr>
        <p:txBody>
          <a:bodyPr/>
          <a:lstStyle/>
          <a:p>
            <a:r>
              <a:rPr lang="en-US" dirty="0">
                <a:solidFill>
                  <a:schemeClr val="tx1"/>
                </a:solidFill>
              </a:rPr>
              <a:t>Nope. We’ll use these.</a:t>
            </a:r>
            <a:endParaRPr lang="en-US" dirty="0">
              <a:solidFill>
                <a:schemeClr val="tx1"/>
              </a:solidFill>
              <a:hlinkClick r:id="rId2">
                <a:extLst>
                  <a:ext uri="{A12FA001-AC4F-418D-AE19-62706E023703}">
                    <ahyp:hlinkClr xmlns:ahyp="http://schemas.microsoft.com/office/drawing/2018/hyperlinkcolor" val="tx"/>
                  </a:ext>
                </a:extLst>
              </a:hlinkClick>
            </a:endParaRPr>
          </a:p>
          <a:p>
            <a:r>
              <a:rPr lang="en-US" dirty="0">
                <a:solidFill>
                  <a:srgbClr val="00B0F0"/>
                </a:solidFill>
                <a:hlinkClick r:id="rId2">
                  <a:extLst>
                    <a:ext uri="{A12FA001-AC4F-418D-AE19-62706E023703}">
                      <ahyp:hlinkClr xmlns:ahyp="http://schemas.microsoft.com/office/drawing/2018/hyperlinkcolor" val="tx"/>
                    </a:ext>
                  </a:extLst>
                </a:hlinkClick>
              </a:rPr>
              <a:t>https://developer.mozilla.org/en-US/docs/Web/JavaScript/Guide</a:t>
            </a:r>
            <a:endParaRPr lang="en-US" dirty="0"/>
          </a:p>
          <a:p>
            <a:r>
              <a:rPr lang="en-US" dirty="0">
                <a:hlinkClick r:id="rId3"/>
              </a:rPr>
              <a:t>The Modern JavaScript Tutorial</a:t>
            </a:r>
            <a:endParaRPr lang="en-US" dirty="0"/>
          </a:p>
          <a:p>
            <a:r>
              <a:rPr lang="en-US" dirty="0">
                <a:hlinkClick r:id="rId4"/>
              </a:rPr>
              <a:t>https://en.wikipedia.org/wiki/JavaScript</a:t>
            </a:r>
            <a:endParaRPr lang="en-US" dirty="0"/>
          </a:p>
          <a:p>
            <a:r>
              <a:rPr lang="en-US" dirty="0">
                <a:hlinkClick r:id="rId3"/>
              </a:rPr>
              <a:t>https://javascript.info/</a:t>
            </a:r>
            <a:endParaRPr lang="en-US" dirty="0"/>
          </a:p>
          <a:p>
            <a:endParaRPr lang="en-US" dirty="0"/>
          </a:p>
        </p:txBody>
      </p:sp>
    </p:spTree>
    <p:extLst>
      <p:ext uri="{BB962C8B-B14F-4D97-AF65-F5344CB8AC3E}">
        <p14:creationId xmlns:p14="http://schemas.microsoft.com/office/powerpoint/2010/main" val="3229368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0F5A3-E494-4B53-8B40-9C8C9BEA770E}"/>
              </a:ext>
            </a:extLst>
          </p:cNvPr>
          <p:cNvSpPr>
            <a:spLocks noGrp="1"/>
          </p:cNvSpPr>
          <p:nvPr>
            <p:ph type="title"/>
          </p:nvPr>
        </p:nvSpPr>
        <p:spPr/>
        <p:txBody>
          <a:bodyPr>
            <a:normAutofit/>
          </a:bodyPr>
          <a:lstStyle/>
          <a:p>
            <a:r>
              <a:rPr lang="en-US" dirty="0">
                <a:solidFill>
                  <a:schemeClr val="tx1"/>
                </a:solidFill>
              </a:rPr>
              <a:t>JavaScript – Overview</a:t>
            </a:r>
            <a:br>
              <a:rPr lang="en-US" dirty="0"/>
            </a:br>
            <a:r>
              <a:rPr lang="en-US" sz="1400" dirty="0">
                <a:hlinkClick r:id="rId2"/>
              </a:rPr>
              <a:t>https://developer.mozilla.org/en-US/docs/Web/JavaScript</a:t>
            </a:r>
            <a:endParaRPr lang="en-US" dirty="0"/>
          </a:p>
        </p:txBody>
      </p:sp>
      <p:sp>
        <p:nvSpPr>
          <p:cNvPr id="3" name="Content Placeholder 2">
            <a:extLst>
              <a:ext uri="{FF2B5EF4-FFF2-40B4-BE49-F238E27FC236}">
                <a16:creationId xmlns:a16="http://schemas.microsoft.com/office/drawing/2014/main" id="{A036D260-1EA4-4398-B5D6-FB9344CA81B9}"/>
              </a:ext>
            </a:extLst>
          </p:cNvPr>
          <p:cNvSpPr>
            <a:spLocks noGrp="1"/>
          </p:cNvSpPr>
          <p:nvPr>
            <p:ph idx="1"/>
          </p:nvPr>
        </p:nvSpPr>
        <p:spPr>
          <a:xfrm>
            <a:off x="1194891" y="1884557"/>
            <a:ext cx="5486400" cy="4516244"/>
          </a:xfrm>
        </p:spPr>
        <p:txBody>
          <a:bodyPr anchor="ctr">
            <a:noAutofit/>
          </a:bodyPr>
          <a:lstStyle/>
          <a:p>
            <a:pPr marL="0" indent="0">
              <a:buNone/>
            </a:pPr>
            <a:r>
              <a:rPr lang="en-US" sz="2400" dirty="0">
                <a:solidFill>
                  <a:schemeClr val="tx1"/>
                </a:solidFill>
              </a:rPr>
              <a:t>JavaScript (JS) is a prototype-based, multi-paradigm, single-threaded, dynamic, case-sensitive, interpreted (just-in-time compiled) programming language that supports object-oriented, imperative, and declarative (functional) programming styles.</a:t>
            </a:r>
          </a:p>
        </p:txBody>
      </p:sp>
      <p:sp>
        <p:nvSpPr>
          <p:cNvPr id="4" name="Rectangle 3">
            <a:extLst>
              <a:ext uri="{FF2B5EF4-FFF2-40B4-BE49-F238E27FC236}">
                <a16:creationId xmlns:a16="http://schemas.microsoft.com/office/drawing/2014/main" id="{CF2A042A-88EC-4372-BE85-01E1B4457D18}"/>
              </a:ext>
            </a:extLst>
          </p:cNvPr>
          <p:cNvSpPr/>
          <p:nvPr/>
        </p:nvSpPr>
        <p:spPr>
          <a:xfrm>
            <a:off x="6857878" y="2305182"/>
            <a:ext cx="3749162" cy="3674994"/>
          </a:xfrm>
          <a:prstGeom prst="rect">
            <a:avLst/>
          </a:prstGeom>
          <a:ln w="38100">
            <a:solidFill>
              <a:schemeClr val="accent2"/>
            </a:solidFill>
          </a:ln>
        </p:spPr>
        <p:txBody>
          <a:bodyPr wrap="square" anchor="ctr">
            <a:normAutofit lnSpcReduction="10000"/>
          </a:bodyPr>
          <a:lstStyle/>
          <a:p>
            <a:r>
              <a:rPr lang="en-US" sz="2400" dirty="0"/>
              <a:t>JavaScript is separate from the Java programming language.</a:t>
            </a:r>
          </a:p>
          <a:p>
            <a:endParaRPr lang="en-US" sz="2400" dirty="0"/>
          </a:p>
          <a:p>
            <a:r>
              <a:rPr lang="en-US" sz="2400" dirty="0"/>
              <a:t>Although both "Java" and "JavaScript" are registered trademarks of Oracle,</a:t>
            </a:r>
          </a:p>
          <a:p>
            <a:r>
              <a:rPr lang="en-US" sz="2400" dirty="0"/>
              <a:t>the two languages have different syntax, semantics, and uses.</a:t>
            </a:r>
          </a:p>
        </p:txBody>
      </p:sp>
    </p:spTree>
    <p:extLst>
      <p:ext uri="{BB962C8B-B14F-4D97-AF65-F5344CB8AC3E}">
        <p14:creationId xmlns:p14="http://schemas.microsoft.com/office/powerpoint/2010/main" val="25644468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5E6FC7-FC86-4079-AAB1-DBADEA66CC6A}"/>
              </a:ext>
            </a:extLst>
          </p:cNvPr>
          <p:cNvSpPr>
            <a:spLocks noGrp="1"/>
          </p:cNvSpPr>
          <p:nvPr>
            <p:ph type="title"/>
          </p:nvPr>
        </p:nvSpPr>
        <p:spPr>
          <a:xfrm>
            <a:off x="1110745" y="374950"/>
            <a:ext cx="4860286" cy="1450757"/>
          </a:xfrm>
        </p:spPr>
        <p:txBody>
          <a:bodyPr>
            <a:normAutofit/>
          </a:bodyPr>
          <a:lstStyle/>
          <a:p>
            <a:r>
              <a:rPr lang="en-US" dirty="0">
                <a:solidFill>
                  <a:schemeClr val="tx1"/>
                </a:solidFill>
              </a:rPr>
              <a:t>JS Versions</a:t>
            </a:r>
            <a:br>
              <a:rPr lang="en-US" dirty="0"/>
            </a:br>
            <a:r>
              <a:rPr lang="en-US" sz="1400" dirty="0">
                <a:hlinkClick r:id="rId2"/>
              </a:rPr>
              <a:t>https://www.w3schools.com/js/js_versions.asp</a:t>
            </a:r>
            <a:endParaRPr lang="en-US" dirty="0"/>
          </a:p>
        </p:txBody>
      </p:sp>
      <p:sp>
        <p:nvSpPr>
          <p:cNvPr id="3" name="Content Placeholder 2">
            <a:extLst>
              <a:ext uri="{FF2B5EF4-FFF2-40B4-BE49-F238E27FC236}">
                <a16:creationId xmlns:a16="http://schemas.microsoft.com/office/drawing/2014/main" id="{13EB5227-554C-4BBB-B155-6A4D4CA92832}"/>
              </a:ext>
            </a:extLst>
          </p:cNvPr>
          <p:cNvSpPr>
            <a:spLocks noGrp="1"/>
          </p:cNvSpPr>
          <p:nvPr>
            <p:ph idx="1"/>
          </p:nvPr>
        </p:nvSpPr>
        <p:spPr>
          <a:xfrm>
            <a:off x="1164867" y="1892749"/>
            <a:ext cx="4733543" cy="4512860"/>
          </a:xfrm>
        </p:spPr>
        <p:txBody>
          <a:bodyPr anchor="ctr">
            <a:normAutofit/>
          </a:bodyPr>
          <a:lstStyle/>
          <a:p>
            <a:r>
              <a:rPr lang="en-US" sz="1800" dirty="0">
                <a:solidFill>
                  <a:schemeClr val="tx1"/>
                </a:solidFill>
              </a:rPr>
              <a:t>It is important to understand that </a:t>
            </a:r>
            <a:r>
              <a:rPr lang="en-US" sz="1800" b="1" i="1" dirty="0">
                <a:solidFill>
                  <a:schemeClr val="tx1"/>
                </a:solidFill>
              </a:rPr>
              <a:t>JavaScript</a:t>
            </a:r>
            <a:r>
              <a:rPr lang="en-US" sz="1800" dirty="0">
                <a:solidFill>
                  <a:schemeClr val="tx1"/>
                </a:solidFill>
              </a:rPr>
              <a:t> has changed over time and will continue to change in the future. The major additions to </a:t>
            </a:r>
            <a:r>
              <a:rPr lang="en-US" sz="1800" b="1" i="1" dirty="0" err="1">
                <a:solidFill>
                  <a:schemeClr val="tx1"/>
                </a:solidFill>
              </a:rPr>
              <a:t>EMCAScript</a:t>
            </a:r>
            <a:r>
              <a:rPr lang="en-US" sz="1800" dirty="0">
                <a:solidFill>
                  <a:schemeClr val="tx1"/>
                </a:solidFill>
              </a:rPr>
              <a:t> have been:</a:t>
            </a:r>
          </a:p>
          <a:p>
            <a:pPr lvl="1">
              <a:buFont typeface="Arial" panose="020B0604020202020204" pitchFamily="34" charset="0"/>
              <a:buChar char="•"/>
            </a:pPr>
            <a:r>
              <a:rPr lang="en-US" sz="1600" dirty="0">
                <a:solidFill>
                  <a:schemeClr val="tx1"/>
                </a:solidFill>
              </a:rPr>
              <a:t>EMCA3.</a:t>
            </a:r>
            <a:r>
              <a:rPr lang="en-US" sz="1600" dirty="0"/>
              <a:t> </a:t>
            </a:r>
            <a:r>
              <a:rPr lang="en-US" sz="1600" dirty="0">
                <a:solidFill>
                  <a:srgbClr val="FF0000"/>
                </a:solidFill>
              </a:rPr>
              <a:t>try/catch </a:t>
            </a:r>
            <a:r>
              <a:rPr lang="en-US" sz="1600" dirty="0">
                <a:solidFill>
                  <a:schemeClr val="tx1"/>
                </a:solidFill>
              </a:rPr>
              <a:t>handling, better string handling, and numeric output formatting were introduced.</a:t>
            </a:r>
          </a:p>
          <a:p>
            <a:pPr lvl="1">
              <a:buFont typeface="Arial" panose="020B0604020202020204" pitchFamily="34" charset="0"/>
              <a:buChar char="•"/>
            </a:pPr>
            <a:r>
              <a:rPr lang="en-US" sz="1600" dirty="0">
                <a:solidFill>
                  <a:schemeClr val="tx1"/>
                </a:solidFill>
              </a:rPr>
              <a:t>ES6. classes, ‘</a:t>
            </a:r>
            <a:r>
              <a:rPr lang="en-US" sz="1600" dirty="0">
                <a:solidFill>
                  <a:srgbClr val="FF0000"/>
                </a:solidFill>
              </a:rPr>
              <a:t>let</a:t>
            </a:r>
            <a:r>
              <a:rPr lang="en-US" sz="1600" dirty="0">
                <a:solidFill>
                  <a:schemeClr val="tx1"/>
                </a:solidFill>
              </a:rPr>
              <a:t>’ and ‘</a:t>
            </a:r>
            <a:r>
              <a:rPr lang="en-US" sz="1600" dirty="0">
                <a:solidFill>
                  <a:srgbClr val="FF0000"/>
                </a:solidFill>
              </a:rPr>
              <a:t>const</a:t>
            </a:r>
            <a:r>
              <a:rPr lang="en-US" sz="1600" dirty="0">
                <a:solidFill>
                  <a:schemeClr val="tx1"/>
                </a:solidFill>
              </a:rPr>
              <a:t>’, iterators, and arrow functions. </a:t>
            </a:r>
          </a:p>
          <a:p>
            <a:pPr lvl="1">
              <a:buFont typeface="Arial" panose="020B0604020202020204" pitchFamily="34" charset="0"/>
              <a:buChar char="•"/>
            </a:pPr>
            <a:r>
              <a:rPr lang="en-US" sz="1600" dirty="0">
                <a:solidFill>
                  <a:schemeClr val="tx1"/>
                </a:solidFill>
              </a:rPr>
              <a:t>ECMAScript 2017. Async Functions.</a:t>
            </a:r>
          </a:p>
          <a:p>
            <a:r>
              <a:rPr lang="en-US" sz="1800" dirty="0">
                <a:solidFill>
                  <a:schemeClr val="tx1"/>
                </a:solidFill>
              </a:rPr>
              <a:t>Since ES6 it was decided to release a new version every year with iterative improvements.</a:t>
            </a:r>
          </a:p>
        </p:txBody>
      </p:sp>
      <p:pic>
        <p:nvPicPr>
          <p:cNvPr id="6" name="Picture 5">
            <a:extLst>
              <a:ext uri="{FF2B5EF4-FFF2-40B4-BE49-F238E27FC236}">
                <a16:creationId xmlns:a16="http://schemas.microsoft.com/office/drawing/2014/main" id="{8B963AC5-CBD0-3B0A-904F-3203E01EE96D}"/>
              </a:ext>
            </a:extLst>
          </p:cNvPr>
          <p:cNvPicPr>
            <a:picLocks noChangeAspect="1"/>
          </p:cNvPicPr>
          <p:nvPr/>
        </p:nvPicPr>
        <p:blipFill>
          <a:blip r:embed="rId3"/>
          <a:stretch>
            <a:fillRect/>
          </a:stretch>
        </p:blipFill>
        <p:spPr>
          <a:xfrm>
            <a:off x="5971030" y="213860"/>
            <a:ext cx="5303980" cy="6100339"/>
          </a:xfrm>
          <a:prstGeom prst="rect">
            <a:avLst/>
          </a:prstGeom>
          <a:ln w="25400">
            <a:solidFill>
              <a:schemeClr val="accent2"/>
            </a:solidFill>
          </a:ln>
        </p:spPr>
      </p:pic>
    </p:spTree>
    <p:extLst>
      <p:ext uri="{BB962C8B-B14F-4D97-AF65-F5344CB8AC3E}">
        <p14:creationId xmlns:p14="http://schemas.microsoft.com/office/powerpoint/2010/main" val="2481073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C31A5-2AB4-4B9B-A36A-9CEE5971A126}"/>
              </a:ext>
            </a:extLst>
          </p:cNvPr>
          <p:cNvSpPr>
            <a:spLocks noGrp="1"/>
          </p:cNvSpPr>
          <p:nvPr>
            <p:ph type="title"/>
          </p:nvPr>
        </p:nvSpPr>
        <p:spPr>
          <a:xfrm>
            <a:off x="1097280" y="286603"/>
            <a:ext cx="10170644" cy="1450757"/>
          </a:xfrm>
        </p:spPr>
        <p:txBody>
          <a:bodyPr>
            <a:normAutofit/>
          </a:bodyPr>
          <a:lstStyle/>
          <a:p>
            <a:r>
              <a:rPr lang="en-US" sz="4000" dirty="0">
                <a:solidFill>
                  <a:schemeClr val="tx1"/>
                </a:solidFill>
              </a:rPr>
              <a:t>Declaring Variables (</a:t>
            </a:r>
            <a:r>
              <a:rPr lang="en-US" sz="4000" i="1" dirty="0">
                <a:solidFill>
                  <a:schemeClr val="tx1"/>
                </a:solidFill>
              </a:rPr>
              <a:t>var, let, and const</a:t>
            </a:r>
            <a:r>
              <a:rPr lang="en-US" sz="4000" dirty="0">
                <a:solidFill>
                  <a:schemeClr val="tx1"/>
                </a:solidFill>
              </a:rPr>
              <a:t>)</a:t>
            </a:r>
            <a:br>
              <a:rPr lang="en-US" sz="4900" dirty="0">
                <a:solidFill>
                  <a:schemeClr val="tx1"/>
                </a:solidFill>
              </a:rPr>
            </a:br>
            <a:r>
              <a:rPr lang="en-US" sz="1400" dirty="0">
                <a:hlinkClick r:id="rId2"/>
              </a:rPr>
              <a:t>https://developer.mozilla.org/en-US/docs/Learn/Getting_started_with_the_web/JavaScript_basics</a:t>
            </a:r>
            <a:br>
              <a:rPr lang="en-US" sz="1400" dirty="0"/>
            </a:br>
            <a:r>
              <a:rPr lang="en-US" sz="1400" dirty="0">
                <a:hlinkClick r:id="rId3"/>
              </a:rPr>
              <a:t>https://developer.mozilla.org/en-US/docs/Learn/JavaScript/First_steps/Variables#The_difference_between_var_and_let</a:t>
            </a:r>
            <a:endParaRPr lang="en-US" dirty="0"/>
          </a:p>
        </p:txBody>
      </p:sp>
      <p:sp>
        <p:nvSpPr>
          <p:cNvPr id="3" name="Content Placeholder 2">
            <a:extLst>
              <a:ext uri="{FF2B5EF4-FFF2-40B4-BE49-F238E27FC236}">
                <a16:creationId xmlns:a16="http://schemas.microsoft.com/office/drawing/2014/main" id="{068823C8-4F8D-4D2A-8A4F-BEEB43C3C98A}"/>
              </a:ext>
            </a:extLst>
          </p:cNvPr>
          <p:cNvSpPr>
            <a:spLocks noGrp="1"/>
          </p:cNvSpPr>
          <p:nvPr>
            <p:ph idx="1"/>
          </p:nvPr>
        </p:nvSpPr>
        <p:spPr>
          <a:xfrm>
            <a:off x="1311123" y="1906713"/>
            <a:ext cx="6399187" cy="4515556"/>
          </a:xfrm>
        </p:spPr>
        <p:txBody>
          <a:bodyPr anchor="ctr">
            <a:noAutofit/>
          </a:bodyPr>
          <a:lstStyle/>
          <a:p>
            <a:r>
              <a:rPr lang="en-US" sz="2000" dirty="0">
                <a:solidFill>
                  <a:schemeClr val="tx1"/>
                </a:solidFill>
              </a:rPr>
              <a:t>JS creates variables in three ways. ‘</a:t>
            </a:r>
            <a:r>
              <a:rPr lang="en-US" sz="2000" b="1" i="1" dirty="0">
                <a:solidFill>
                  <a:schemeClr val="tx1"/>
                </a:solidFill>
              </a:rPr>
              <a:t>let</a:t>
            </a:r>
            <a:r>
              <a:rPr lang="en-US" sz="2000" dirty="0">
                <a:solidFill>
                  <a:schemeClr val="tx1"/>
                </a:solidFill>
              </a:rPr>
              <a:t> ’, ‘</a:t>
            </a:r>
            <a:r>
              <a:rPr lang="en-US" sz="2000" b="1" i="1" dirty="0">
                <a:solidFill>
                  <a:schemeClr val="tx1"/>
                </a:solidFill>
              </a:rPr>
              <a:t>var</a:t>
            </a:r>
            <a:r>
              <a:rPr lang="en-US" sz="2000" dirty="0">
                <a:solidFill>
                  <a:schemeClr val="tx1"/>
                </a:solidFill>
              </a:rPr>
              <a:t>’, and ‘</a:t>
            </a:r>
            <a:r>
              <a:rPr lang="en-US" sz="2000" b="1" i="1" dirty="0">
                <a:solidFill>
                  <a:schemeClr val="tx1"/>
                </a:solidFill>
              </a:rPr>
              <a:t>const</a:t>
            </a:r>
            <a:r>
              <a:rPr lang="en-US" sz="2000" dirty="0">
                <a:solidFill>
                  <a:schemeClr val="tx1"/>
                </a:solidFill>
              </a:rPr>
              <a:t>’ </a:t>
            </a:r>
          </a:p>
          <a:p>
            <a:r>
              <a:rPr lang="en-US" sz="2000" dirty="0">
                <a:solidFill>
                  <a:schemeClr val="tx1"/>
                </a:solidFill>
              </a:rPr>
              <a:t>Originally, only </a:t>
            </a:r>
            <a:r>
              <a:rPr lang="en-US" sz="2000" b="1" i="1" dirty="0">
                <a:solidFill>
                  <a:schemeClr val="tx1"/>
                </a:solidFill>
              </a:rPr>
              <a:t>var </a:t>
            </a:r>
            <a:r>
              <a:rPr lang="en-US" sz="2000" dirty="0">
                <a:solidFill>
                  <a:schemeClr val="tx1"/>
                </a:solidFill>
              </a:rPr>
              <a:t>existed. The design of </a:t>
            </a:r>
            <a:r>
              <a:rPr lang="en-US" sz="2000" b="1" i="1" dirty="0">
                <a:solidFill>
                  <a:schemeClr val="tx1"/>
                </a:solidFill>
              </a:rPr>
              <a:t>var</a:t>
            </a:r>
            <a:r>
              <a:rPr lang="en-US" sz="2000" dirty="0">
                <a:solidFill>
                  <a:schemeClr val="tx1"/>
                </a:solidFill>
              </a:rPr>
              <a:t> can be confusing. With </a:t>
            </a:r>
            <a:r>
              <a:rPr lang="en-US" sz="2000" dirty="0">
                <a:hlinkClick r:id="rId4"/>
              </a:rPr>
              <a:t>hoisting</a:t>
            </a:r>
            <a:r>
              <a:rPr lang="en-US" sz="2000" dirty="0">
                <a:solidFill>
                  <a:schemeClr val="tx1"/>
                </a:solidFill>
              </a:rPr>
              <a:t>, a variable can be initialized before being declared. You can also redeclare a variable multiple times with </a:t>
            </a:r>
            <a:r>
              <a:rPr lang="en-US" sz="2000" b="1" i="1" dirty="0">
                <a:solidFill>
                  <a:schemeClr val="tx1"/>
                </a:solidFill>
              </a:rPr>
              <a:t>var</a:t>
            </a:r>
            <a:r>
              <a:rPr lang="en-US" sz="2000" dirty="0">
                <a:solidFill>
                  <a:schemeClr val="tx1"/>
                </a:solidFill>
              </a:rPr>
              <a:t>. </a:t>
            </a:r>
          </a:p>
          <a:p>
            <a:pPr algn="ctr"/>
            <a:r>
              <a:rPr lang="en-US" sz="2000" b="1" i="1" u="sng" dirty="0">
                <a:solidFill>
                  <a:srgbClr val="FF0000"/>
                </a:solidFill>
              </a:rPr>
              <a:t>let</a:t>
            </a:r>
            <a:r>
              <a:rPr lang="en-US" sz="2000" dirty="0">
                <a:solidFill>
                  <a:schemeClr val="tx1"/>
                </a:solidFill>
              </a:rPr>
              <a:t> was created to fix issues with </a:t>
            </a:r>
            <a:r>
              <a:rPr lang="en-US" sz="2000" b="1" i="1" u="sng" dirty="0">
                <a:solidFill>
                  <a:srgbClr val="FF0000"/>
                </a:solidFill>
              </a:rPr>
              <a:t>var</a:t>
            </a:r>
            <a:r>
              <a:rPr lang="en-US" sz="2000" u="sng" dirty="0">
                <a:solidFill>
                  <a:srgbClr val="FF0000"/>
                </a:solidFill>
              </a:rPr>
              <a:t>.</a:t>
            </a:r>
          </a:p>
          <a:p>
            <a:r>
              <a:rPr lang="en-US" sz="2000" dirty="0">
                <a:solidFill>
                  <a:schemeClr val="tx1"/>
                </a:solidFill>
              </a:rPr>
              <a:t>Use </a:t>
            </a:r>
            <a:r>
              <a:rPr lang="en-US" sz="2000" b="1" i="1" dirty="0">
                <a:solidFill>
                  <a:schemeClr val="tx1"/>
                </a:solidFill>
              </a:rPr>
              <a:t>let</a:t>
            </a:r>
            <a:r>
              <a:rPr lang="en-US" sz="2000" dirty="0">
                <a:solidFill>
                  <a:schemeClr val="tx1"/>
                </a:solidFill>
              </a:rPr>
              <a:t> (rather than </a:t>
            </a:r>
            <a:r>
              <a:rPr lang="en-US" sz="2000" b="1" i="1" dirty="0">
                <a:solidFill>
                  <a:schemeClr val="tx1"/>
                </a:solidFill>
              </a:rPr>
              <a:t>var</a:t>
            </a:r>
            <a:r>
              <a:rPr lang="en-US" sz="2000" dirty="0">
                <a:solidFill>
                  <a:schemeClr val="tx1"/>
                </a:solidFill>
              </a:rPr>
              <a:t>) </a:t>
            </a:r>
            <a:r>
              <a:rPr lang="en-US" sz="2000" u="sng" dirty="0">
                <a:solidFill>
                  <a:schemeClr val="tx1"/>
                </a:solidFill>
              </a:rPr>
              <a:t>unless</a:t>
            </a:r>
            <a:r>
              <a:rPr lang="en-US" sz="2000" dirty="0">
                <a:solidFill>
                  <a:schemeClr val="tx1"/>
                </a:solidFill>
              </a:rPr>
              <a:t> you need to support versions of IE below v11. </a:t>
            </a:r>
            <a:r>
              <a:rPr lang="en-US" sz="2000" b="1" i="1" dirty="0">
                <a:solidFill>
                  <a:schemeClr val="tx1"/>
                </a:solidFill>
              </a:rPr>
              <a:t>var</a:t>
            </a:r>
            <a:r>
              <a:rPr lang="en-US" sz="2000" dirty="0">
                <a:solidFill>
                  <a:schemeClr val="tx1"/>
                </a:solidFill>
              </a:rPr>
              <a:t> is function or globally scoped and </a:t>
            </a:r>
            <a:r>
              <a:rPr lang="en-US" sz="2000" b="1" i="1" dirty="0">
                <a:solidFill>
                  <a:schemeClr val="tx1"/>
                </a:solidFill>
              </a:rPr>
              <a:t>let</a:t>
            </a:r>
            <a:r>
              <a:rPr lang="en-US" sz="2000" dirty="0">
                <a:solidFill>
                  <a:schemeClr val="tx1"/>
                </a:solidFill>
              </a:rPr>
              <a:t> is block scoped. </a:t>
            </a:r>
          </a:p>
          <a:p>
            <a:r>
              <a:rPr lang="en-US" sz="2000" dirty="0">
                <a:solidFill>
                  <a:schemeClr val="tx1"/>
                </a:solidFill>
              </a:rPr>
              <a:t>With </a:t>
            </a:r>
            <a:r>
              <a:rPr lang="en-US" sz="2000" b="1" i="1" dirty="0">
                <a:solidFill>
                  <a:schemeClr val="tx1"/>
                </a:solidFill>
              </a:rPr>
              <a:t>const</a:t>
            </a:r>
            <a:r>
              <a:rPr lang="en-US" sz="2000" dirty="0">
                <a:solidFill>
                  <a:schemeClr val="tx1"/>
                </a:solidFill>
              </a:rPr>
              <a:t>, a variable can be declared that cannot be altered later. Otherwise, it’s just like </a:t>
            </a:r>
            <a:r>
              <a:rPr lang="en-US" sz="2000" b="1" i="1" dirty="0">
                <a:solidFill>
                  <a:schemeClr val="tx1"/>
                </a:solidFill>
              </a:rPr>
              <a:t>let</a:t>
            </a:r>
            <a:r>
              <a:rPr lang="en-US" sz="2000" dirty="0">
                <a:solidFill>
                  <a:schemeClr val="tx1"/>
                </a:solidFill>
              </a:rPr>
              <a:t>.</a:t>
            </a:r>
          </a:p>
        </p:txBody>
      </p:sp>
      <p:pic>
        <p:nvPicPr>
          <p:cNvPr id="5" name="Picture 4">
            <a:extLst>
              <a:ext uri="{FF2B5EF4-FFF2-40B4-BE49-F238E27FC236}">
                <a16:creationId xmlns:a16="http://schemas.microsoft.com/office/drawing/2014/main" id="{537017BA-1425-4328-9445-D13AE1E9BD80}"/>
              </a:ext>
            </a:extLst>
          </p:cNvPr>
          <p:cNvPicPr>
            <a:picLocks noChangeAspect="1"/>
          </p:cNvPicPr>
          <p:nvPr/>
        </p:nvPicPr>
        <p:blipFill>
          <a:blip r:embed="rId5"/>
          <a:stretch>
            <a:fillRect/>
          </a:stretch>
        </p:blipFill>
        <p:spPr>
          <a:xfrm>
            <a:off x="7844047" y="2098792"/>
            <a:ext cx="3298083" cy="3184940"/>
          </a:xfrm>
          <a:prstGeom prst="rect">
            <a:avLst/>
          </a:prstGeom>
          <a:ln w="25400">
            <a:solidFill>
              <a:schemeClr val="accent2"/>
            </a:solidFill>
          </a:ln>
          <a:effectLst/>
        </p:spPr>
      </p:pic>
      <p:pic>
        <p:nvPicPr>
          <p:cNvPr id="6" name="Picture 5">
            <a:extLst>
              <a:ext uri="{FF2B5EF4-FFF2-40B4-BE49-F238E27FC236}">
                <a16:creationId xmlns:a16="http://schemas.microsoft.com/office/drawing/2014/main" id="{E6BA4A98-D671-42DF-95F8-1415BC9C778F}"/>
              </a:ext>
            </a:extLst>
          </p:cNvPr>
          <p:cNvPicPr>
            <a:picLocks noChangeAspect="1"/>
          </p:cNvPicPr>
          <p:nvPr/>
        </p:nvPicPr>
        <p:blipFill>
          <a:blip r:embed="rId6"/>
          <a:stretch>
            <a:fillRect/>
          </a:stretch>
        </p:blipFill>
        <p:spPr>
          <a:xfrm>
            <a:off x="7844048" y="5522899"/>
            <a:ext cx="3298082" cy="709203"/>
          </a:xfrm>
          <a:prstGeom prst="rect">
            <a:avLst/>
          </a:prstGeom>
          <a:ln w="25400">
            <a:solidFill>
              <a:schemeClr val="accent2"/>
            </a:solidFill>
          </a:ln>
          <a:effectLst/>
        </p:spPr>
      </p:pic>
    </p:spTree>
    <p:extLst>
      <p:ext uri="{BB962C8B-B14F-4D97-AF65-F5344CB8AC3E}">
        <p14:creationId xmlns:p14="http://schemas.microsoft.com/office/powerpoint/2010/main" val="3257614251"/>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{A71D3352-58BE-4DA6-B61F-53FC38EEDCB0}tf56160789</Template>
  <TotalTime>0</TotalTime>
  <Words>3022</Words>
  <Application>Microsoft Office PowerPoint</Application>
  <PresentationFormat>Widescreen</PresentationFormat>
  <Paragraphs>276</Paragraphs>
  <Slides>27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Arial</vt:lpstr>
      <vt:lpstr>Bookman Old Style</vt:lpstr>
      <vt:lpstr>Calibri</vt:lpstr>
      <vt:lpstr>Consolas</vt:lpstr>
      <vt:lpstr>Franklin Gothic Book</vt:lpstr>
      <vt:lpstr>1_RetrospectVTI</vt:lpstr>
      <vt:lpstr>JavaScript</vt:lpstr>
      <vt:lpstr>JavaScript (JS) programming language conforms to the ECMAScript specification. JavaScript is a high-level language that is just-in-time compiled, has curly-bracket syntax, dynamic typing, prototype-based object-orientation, and First-class functions (they are treated like a variable).</vt:lpstr>
      <vt:lpstr>Create Sample .HTML and .js docs</vt:lpstr>
      <vt:lpstr>Debugging in Chrome https://javascript.info/debugging-chrome</vt:lpstr>
      <vt:lpstr>JavaScript – Overview https://www.w3schools.com/js/default.asp</vt:lpstr>
      <vt:lpstr>Is there an official JS reference?</vt:lpstr>
      <vt:lpstr>JavaScript – Overview https://developer.mozilla.org/en-US/docs/Web/JavaScript</vt:lpstr>
      <vt:lpstr>JS Versions https://www.w3schools.com/js/js_versions.asp</vt:lpstr>
      <vt:lpstr>Declaring Variables (var, let, and const) https://developer.mozilla.org/en-US/docs/Learn/Getting_started_with_the_web/JavaScript_basics https://developer.mozilla.org/en-US/docs/Learn/JavaScript/First_steps/Variables#The_difference_between_var_and_let</vt:lpstr>
      <vt:lpstr>Variable Declaration Rules https://javascript.info/variables#a-variable</vt:lpstr>
      <vt:lpstr>Scope – Global, Function, Block https://www.w3schools.com/js/js_scope.asp</vt:lpstr>
      <vt:lpstr>Primitive DataTypes https://javascript.info/types</vt:lpstr>
      <vt:lpstr>Object Data Type (and Misc.) https://javascript.info/types</vt:lpstr>
      <vt:lpstr>Operands and Operators https://developer.mozilla.org/en-US/docs/Learn/JavaScript/First_steps/A_first_splash https://javascript.info/operators#terms-unary-binary-operand</vt:lpstr>
      <vt:lpstr>Operators https://javascript.info/operators</vt:lpstr>
      <vt:lpstr>Operator precedence https://javascript.info/operators#operator-precedence https://developer.mozilla.org/en/JavaScript/Reference/operators/operator_precedence</vt:lpstr>
      <vt:lpstr> =, ==, and === Operators https://javascript.info/object#copying-by-reference</vt:lpstr>
      <vt:lpstr>Truthy vs Falsy https://javascript.info/logical-operators https://developer.mozilla.org/en-US/docs/Glossary/Truthy https://developer.mozilla.org/en-US/docs/Glossary/Falsy</vt:lpstr>
      <vt:lpstr>Type Conversion https://javascript.info/type-conversions</vt:lpstr>
      <vt:lpstr>JavaScript – Math object Functions https://developer.mozilla.org/en-US/docs/Web/JavaScript/Reference/Global_Objects/Math</vt:lpstr>
      <vt:lpstr>Map https://javascript.info/map-set#map https://javascript.info/weakmap-weakset#weakmap</vt:lpstr>
      <vt:lpstr>Weak Map https://javascript.info/weakmap-weakset#weakmap</vt:lpstr>
      <vt:lpstr>Set https://javascript.info/map-set#set</vt:lpstr>
      <vt:lpstr>Weak Set https://javascript.info/weakmap-weakset#weakset</vt:lpstr>
      <vt:lpstr>User Interaction in a browser –  alert, prompt, confirm https://javascript.info/alert-prompt-confirm</vt:lpstr>
      <vt:lpstr>JSON and JSON Methods https://javascript.info/json</vt:lpstr>
      <vt:lpstr>JSON.parse https://javascript.info/json#json-parse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2020-04-04T19:40:04Z</dcterms:created>
  <dcterms:modified xsi:type="dcterms:W3CDTF">2023-05-25T15:56:06Z</dcterms:modified>
</cp:coreProperties>
</file>

<file path=docProps/thumbnail.jpeg>
</file>